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77" r:id="rId3"/>
    <p:sldId id="263" r:id="rId4"/>
    <p:sldId id="264" r:id="rId5"/>
    <p:sldId id="267" r:id="rId6"/>
    <p:sldId id="268" r:id="rId7"/>
    <p:sldId id="269" r:id="rId8"/>
    <p:sldId id="270" r:id="rId9"/>
    <p:sldId id="271" r:id="rId10"/>
    <p:sldId id="273" r:id="rId11"/>
    <p:sldId id="272" r:id="rId12"/>
    <p:sldId id="261" r:id="rId13"/>
    <p:sldId id="262" r:id="rId14"/>
    <p:sldId id="266" r:id="rId15"/>
    <p:sldId id="258" r:id="rId16"/>
    <p:sldId id="259" r:id="rId17"/>
    <p:sldId id="260" r:id="rId18"/>
    <p:sldId id="265" r:id="rId19"/>
    <p:sldId id="274" r:id="rId20"/>
    <p:sldId id="278" r:id="rId21"/>
    <p:sldId id="279" r:id="rId22"/>
    <p:sldId id="280" r:id="rId23"/>
    <p:sldId id="281" r:id="rId24"/>
    <p:sldId id="282" r:id="rId25"/>
    <p:sldId id="283" r:id="rId26"/>
    <p:sldId id="284" r:id="rId27"/>
    <p:sldId id="285" r:id="rId28"/>
    <p:sldId id="286" r:id="rId29"/>
    <p:sldId id="290" r:id="rId30"/>
    <p:sldId id="291" r:id="rId3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C2C9"/>
    <a:srgbClr val="FF2F92"/>
    <a:srgbClr val="FF7E79"/>
    <a:srgbClr val="FFD579"/>
    <a:srgbClr val="8846A9"/>
    <a:srgbClr val="AC1A5F"/>
    <a:srgbClr val="8AC2F5"/>
    <a:srgbClr val="F5B4BA"/>
    <a:srgbClr val="929292"/>
    <a:srgbClr val="929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387"/>
    <p:restoredTop sz="94595"/>
  </p:normalViewPr>
  <p:slideViewPr>
    <p:cSldViewPr snapToGrid="0" snapToObjects="1">
      <p:cViewPr varScale="1">
        <p:scale>
          <a:sx n="102" d="100"/>
          <a:sy n="102" d="100"/>
        </p:scale>
        <p:origin x="1424" y="184"/>
      </p:cViewPr>
      <p:guideLst>
        <p:guide orient="horz" pos="2160"/>
        <p:guide pos="3840"/>
      </p:guideLst>
    </p:cSldViewPr>
  </p:slideViewPr>
  <p:outlineViewPr>
    <p:cViewPr>
      <p:scale>
        <a:sx n="33" d="100"/>
        <a:sy n="33" d="100"/>
      </p:scale>
      <p:origin x="0" y="-8808"/>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A41529-4207-5E43-B3EC-302C6367C024}" type="datetimeFigureOut">
              <a:rPr lang="es-MX" smtClean="0"/>
              <a:t>05/04/21</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1B3938-D224-7142-8022-47E968988B73}" type="slidenum">
              <a:rPr lang="es-MX" smtClean="0"/>
              <a:t>‹Nº›</a:t>
            </a:fld>
            <a:endParaRPr lang="es-MX"/>
          </a:p>
        </p:txBody>
      </p:sp>
    </p:spTree>
    <p:extLst>
      <p:ext uri="{BB962C8B-B14F-4D97-AF65-F5344CB8AC3E}">
        <p14:creationId xmlns:p14="http://schemas.microsoft.com/office/powerpoint/2010/main" val="3448587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CF1B3938-D224-7142-8022-47E968988B73}" type="slidenum">
              <a:rPr lang="es-MX" smtClean="0"/>
              <a:t>3</a:t>
            </a:fld>
            <a:endParaRPr lang="es-MX"/>
          </a:p>
        </p:txBody>
      </p:sp>
    </p:spTree>
    <p:extLst>
      <p:ext uri="{BB962C8B-B14F-4D97-AF65-F5344CB8AC3E}">
        <p14:creationId xmlns:p14="http://schemas.microsoft.com/office/powerpoint/2010/main" val="3609792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CF1B3938-D224-7142-8022-47E968988B73}" type="slidenum">
              <a:rPr lang="es-MX" smtClean="0"/>
              <a:t>6</a:t>
            </a:fld>
            <a:endParaRPr lang="es-MX"/>
          </a:p>
        </p:txBody>
      </p:sp>
    </p:spTree>
    <p:extLst>
      <p:ext uri="{BB962C8B-B14F-4D97-AF65-F5344CB8AC3E}">
        <p14:creationId xmlns:p14="http://schemas.microsoft.com/office/powerpoint/2010/main" val="1256561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CF1B3938-D224-7142-8022-47E968988B73}" type="slidenum">
              <a:rPr lang="es-MX" smtClean="0"/>
              <a:t>16</a:t>
            </a:fld>
            <a:endParaRPr lang="es-MX"/>
          </a:p>
        </p:txBody>
      </p:sp>
    </p:spTree>
    <p:extLst>
      <p:ext uri="{BB962C8B-B14F-4D97-AF65-F5344CB8AC3E}">
        <p14:creationId xmlns:p14="http://schemas.microsoft.com/office/powerpoint/2010/main" val="14223491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CF1B3938-D224-7142-8022-47E968988B73}" type="slidenum">
              <a:rPr lang="es-MX" smtClean="0"/>
              <a:t>17</a:t>
            </a:fld>
            <a:endParaRPr lang="es-MX"/>
          </a:p>
        </p:txBody>
      </p:sp>
    </p:spTree>
    <p:extLst>
      <p:ext uri="{BB962C8B-B14F-4D97-AF65-F5344CB8AC3E}">
        <p14:creationId xmlns:p14="http://schemas.microsoft.com/office/powerpoint/2010/main" val="3596811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621F21-4F5B-7443-AD4C-8A203200017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6B06F596-B12B-FA4D-B727-EB3F9C155B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9119FF86-8DBB-9A44-B52C-799B452C3C83}"/>
              </a:ext>
            </a:extLst>
          </p:cNvPr>
          <p:cNvSpPr>
            <a:spLocks noGrp="1"/>
          </p:cNvSpPr>
          <p:nvPr>
            <p:ph type="dt" sz="half" idx="10"/>
          </p:nvPr>
        </p:nvSpPr>
        <p:spPr/>
        <p:txBody>
          <a:bodyPr/>
          <a:lstStyle/>
          <a:p>
            <a:fld id="{29A545EF-1E68-E64E-86C7-85782093E455}" type="datetime1">
              <a:rPr lang="es-MX" smtClean="0"/>
              <a:t>05/04/21</a:t>
            </a:fld>
            <a:endParaRPr lang="es-MX"/>
          </a:p>
        </p:txBody>
      </p:sp>
      <p:sp>
        <p:nvSpPr>
          <p:cNvPr id="5" name="Marcador de pie de página 4">
            <a:extLst>
              <a:ext uri="{FF2B5EF4-FFF2-40B4-BE49-F238E27FC236}">
                <a16:creationId xmlns:a16="http://schemas.microsoft.com/office/drawing/2014/main" id="{1D150487-100E-784A-B0AB-FCB8F70F5BC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B9FA033-7FC0-A649-94F7-901B0CD10BCC}"/>
              </a:ext>
            </a:extLst>
          </p:cNvPr>
          <p:cNvSpPr>
            <a:spLocks noGrp="1"/>
          </p:cNvSpPr>
          <p:nvPr>
            <p:ph type="sldNum" sz="quarter" idx="12"/>
          </p:nvPr>
        </p:nvSpPr>
        <p:spPr/>
        <p:txBody>
          <a:bodyPr/>
          <a:lstStyle/>
          <a:p>
            <a:fld id="{2863B911-7373-B444-B1A2-FD04DC0CC8CF}" type="slidenum">
              <a:rPr lang="es-MX" smtClean="0"/>
              <a:t>‹Nº›</a:t>
            </a:fld>
            <a:endParaRPr lang="es-MX"/>
          </a:p>
        </p:txBody>
      </p:sp>
    </p:spTree>
    <p:extLst>
      <p:ext uri="{BB962C8B-B14F-4D97-AF65-F5344CB8AC3E}">
        <p14:creationId xmlns:p14="http://schemas.microsoft.com/office/powerpoint/2010/main" val="945661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99EBAC-50BD-1E4B-8138-883491CCF5C2}"/>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A28A5C20-413C-014F-9817-1B62FC665C5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D547E37E-BF27-F844-AE6B-4B0FC1CAC67C}"/>
              </a:ext>
            </a:extLst>
          </p:cNvPr>
          <p:cNvSpPr>
            <a:spLocks noGrp="1"/>
          </p:cNvSpPr>
          <p:nvPr>
            <p:ph type="dt" sz="half" idx="10"/>
          </p:nvPr>
        </p:nvSpPr>
        <p:spPr/>
        <p:txBody>
          <a:bodyPr/>
          <a:lstStyle/>
          <a:p>
            <a:fld id="{B2B3A45C-9017-A24D-AD2F-9B283171CEB6}" type="datetime1">
              <a:rPr lang="es-MX" smtClean="0"/>
              <a:t>05/04/21</a:t>
            </a:fld>
            <a:endParaRPr lang="es-MX"/>
          </a:p>
        </p:txBody>
      </p:sp>
      <p:sp>
        <p:nvSpPr>
          <p:cNvPr id="5" name="Marcador de pie de página 4">
            <a:extLst>
              <a:ext uri="{FF2B5EF4-FFF2-40B4-BE49-F238E27FC236}">
                <a16:creationId xmlns:a16="http://schemas.microsoft.com/office/drawing/2014/main" id="{50250E57-403F-104C-B28A-DC56A6E9BCC4}"/>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19D7C2CA-8E3F-D440-8187-0EF4D9631218}"/>
              </a:ext>
            </a:extLst>
          </p:cNvPr>
          <p:cNvSpPr>
            <a:spLocks noGrp="1"/>
          </p:cNvSpPr>
          <p:nvPr>
            <p:ph type="sldNum" sz="quarter" idx="12"/>
          </p:nvPr>
        </p:nvSpPr>
        <p:spPr/>
        <p:txBody>
          <a:bodyPr/>
          <a:lstStyle/>
          <a:p>
            <a:fld id="{2863B911-7373-B444-B1A2-FD04DC0CC8CF}" type="slidenum">
              <a:rPr lang="es-MX" smtClean="0"/>
              <a:t>‹Nº›</a:t>
            </a:fld>
            <a:endParaRPr lang="es-MX"/>
          </a:p>
        </p:txBody>
      </p:sp>
    </p:spTree>
    <p:extLst>
      <p:ext uri="{BB962C8B-B14F-4D97-AF65-F5344CB8AC3E}">
        <p14:creationId xmlns:p14="http://schemas.microsoft.com/office/powerpoint/2010/main" val="4115325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777CB3-4632-6D40-85B0-571BDA1B336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24A8ACDF-8E71-7543-9CE0-79A356D5C7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B65976F-35AC-6748-9C19-C81209117EDE}"/>
              </a:ext>
            </a:extLst>
          </p:cNvPr>
          <p:cNvSpPr>
            <a:spLocks noGrp="1"/>
          </p:cNvSpPr>
          <p:nvPr>
            <p:ph type="dt" sz="half" idx="10"/>
          </p:nvPr>
        </p:nvSpPr>
        <p:spPr/>
        <p:txBody>
          <a:bodyPr/>
          <a:lstStyle/>
          <a:p>
            <a:fld id="{F4E69A92-F311-FB49-A8B2-7CCB1CE250E2}" type="datetime1">
              <a:rPr lang="es-MX" smtClean="0"/>
              <a:t>05/04/21</a:t>
            </a:fld>
            <a:endParaRPr lang="es-MX"/>
          </a:p>
        </p:txBody>
      </p:sp>
      <p:sp>
        <p:nvSpPr>
          <p:cNvPr id="5" name="Marcador de pie de página 4">
            <a:extLst>
              <a:ext uri="{FF2B5EF4-FFF2-40B4-BE49-F238E27FC236}">
                <a16:creationId xmlns:a16="http://schemas.microsoft.com/office/drawing/2014/main" id="{FED26A7E-78F8-1F46-97C9-04EF059D4A5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1E5C4A2-2C2D-DB42-95F5-6F4CBF93ED65}"/>
              </a:ext>
            </a:extLst>
          </p:cNvPr>
          <p:cNvSpPr>
            <a:spLocks noGrp="1"/>
          </p:cNvSpPr>
          <p:nvPr>
            <p:ph type="sldNum" sz="quarter" idx="12"/>
          </p:nvPr>
        </p:nvSpPr>
        <p:spPr/>
        <p:txBody>
          <a:bodyPr/>
          <a:lstStyle/>
          <a:p>
            <a:fld id="{2863B911-7373-B444-B1A2-FD04DC0CC8CF}" type="slidenum">
              <a:rPr lang="es-MX" smtClean="0"/>
              <a:t>‹Nº›</a:t>
            </a:fld>
            <a:endParaRPr lang="es-MX"/>
          </a:p>
        </p:txBody>
      </p:sp>
    </p:spTree>
    <p:extLst>
      <p:ext uri="{BB962C8B-B14F-4D97-AF65-F5344CB8AC3E}">
        <p14:creationId xmlns:p14="http://schemas.microsoft.com/office/powerpoint/2010/main" val="1026339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362E41-D3EC-364B-B84D-983942EB5702}"/>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1170C593-140E-794B-969D-37D02CC6DEA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2B99D32A-B29E-374F-B128-F3BFFECA0D3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EA33BA62-5D1F-364E-BDDC-E8CD96982744}"/>
              </a:ext>
            </a:extLst>
          </p:cNvPr>
          <p:cNvSpPr>
            <a:spLocks noGrp="1"/>
          </p:cNvSpPr>
          <p:nvPr>
            <p:ph type="dt" sz="half" idx="10"/>
          </p:nvPr>
        </p:nvSpPr>
        <p:spPr/>
        <p:txBody>
          <a:bodyPr/>
          <a:lstStyle/>
          <a:p>
            <a:fld id="{92A7717A-75A6-7D42-A6E7-96995510C33C}" type="datetime1">
              <a:rPr lang="es-MX" smtClean="0"/>
              <a:t>05/04/21</a:t>
            </a:fld>
            <a:endParaRPr lang="es-MX"/>
          </a:p>
        </p:txBody>
      </p:sp>
      <p:sp>
        <p:nvSpPr>
          <p:cNvPr id="6" name="Marcador de pie de página 5">
            <a:extLst>
              <a:ext uri="{FF2B5EF4-FFF2-40B4-BE49-F238E27FC236}">
                <a16:creationId xmlns:a16="http://schemas.microsoft.com/office/drawing/2014/main" id="{52BF8543-509E-AC43-B53C-675241A28F9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FE6F8775-C552-0547-AF59-1CE1BFD50301}"/>
              </a:ext>
            </a:extLst>
          </p:cNvPr>
          <p:cNvSpPr>
            <a:spLocks noGrp="1"/>
          </p:cNvSpPr>
          <p:nvPr>
            <p:ph type="sldNum" sz="quarter" idx="12"/>
          </p:nvPr>
        </p:nvSpPr>
        <p:spPr/>
        <p:txBody>
          <a:bodyPr/>
          <a:lstStyle/>
          <a:p>
            <a:fld id="{2863B911-7373-B444-B1A2-FD04DC0CC8CF}" type="slidenum">
              <a:rPr lang="es-MX" smtClean="0"/>
              <a:t>‹Nº›</a:t>
            </a:fld>
            <a:endParaRPr lang="es-MX"/>
          </a:p>
        </p:txBody>
      </p:sp>
    </p:spTree>
    <p:extLst>
      <p:ext uri="{BB962C8B-B14F-4D97-AF65-F5344CB8AC3E}">
        <p14:creationId xmlns:p14="http://schemas.microsoft.com/office/powerpoint/2010/main" val="3213826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66CB67-4761-8645-8127-DDD46D024E23}"/>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B7E44C85-D9F5-4549-A13A-AAF036C0FF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878067B-E25A-D14F-BBEF-96BF2B7BDD1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B9A1BCED-D7B8-C347-BE55-B46DA78ABB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CD07413-1E95-ED46-8EC8-212E7637EEB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2ABBBDF1-379A-0446-9DE9-F05E7A5E7FE0}"/>
              </a:ext>
            </a:extLst>
          </p:cNvPr>
          <p:cNvSpPr>
            <a:spLocks noGrp="1"/>
          </p:cNvSpPr>
          <p:nvPr>
            <p:ph type="dt" sz="half" idx="10"/>
          </p:nvPr>
        </p:nvSpPr>
        <p:spPr/>
        <p:txBody>
          <a:bodyPr/>
          <a:lstStyle/>
          <a:p>
            <a:fld id="{3969008A-E2D2-064F-A874-25E1FC82AF21}" type="datetime1">
              <a:rPr lang="es-MX" smtClean="0"/>
              <a:t>05/04/21</a:t>
            </a:fld>
            <a:endParaRPr lang="es-MX"/>
          </a:p>
        </p:txBody>
      </p:sp>
      <p:sp>
        <p:nvSpPr>
          <p:cNvPr id="8" name="Marcador de pie de página 7">
            <a:extLst>
              <a:ext uri="{FF2B5EF4-FFF2-40B4-BE49-F238E27FC236}">
                <a16:creationId xmlns:a16="http://schemas.microsoft.com/office/drawing/2014/main" id="{6CC2F2A3-AC95-C44C-BFB3-2BC9B32F0712}"/>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728B5D30-9A36-4148-8E46-E0356271A1DA}"/>
              </a:ext>
            </a:extLst>
          </p:cNvPr>
          <p:cNvSpPr>
            <a:spLocks noGrp="1"/>
          </p:cNvSpPr>
          <p:nvPr>
            <p:ph type="sldNum" sz="quarter" idx="12"/>
          </p:nvPr>
        </p:nvSpPr>
        <p:spPr/>
        <p:txBody>
          <a:bodyPr/>
          <a:lstStyle/>
          <a:p>
            <a:fld id="{2863B911-7373-B444-B1A2-FD04DC0CC8CF}" type="slidenum">
              <a:rPr lang="es-MX" smtClean="0"/>
              <a:t>‹Nº›</a:t>
            </a:fld>
            <a:endParaRPr lang="es-MX"/>
          </a:p>
        </p:txBody>
      </p:sp>
    </p:spTree>
    <p:extLst>
      <p:ext uri="{BB962C8B-B14F-4D97-AF65-F5344CB8AC3E}">
        <p14:creationId xmlns:p14="http://schemas.microsoft.com/office/powerpoint/2010/main" val="554394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AA63E2-0AE2-2B48-9F5D-E5F07D22DA4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AC77C131-68C3-CF4C-B0BF-CCC91053A67C}"/>
              </a:ext>
            </a:extLst>
          </p:cNvPr>
          <p:cNvSpPr>
            <a:spLocks noGrp="1"/>
          </p:cNvSpPr>
          <p:nvPr>
            <p:ph type="dt" sz="half" idx="10"/>
          </p:nvPr>
        </p:nvSpPr>
        <p:spPr/>
        <p:txBody>
          <a:bodyPr/>
          <a:lstStyle/>
          <a:p>
            <a:fld id="{35948C53-BF6D-9B44-B403-07E7E4BDCE1E}" type="datetime1">
              <a:rPr lang="es-MX" smtClean="0"/>
              <a:t>05/04/21</a:t>
            </a:fld>
            <a:endParaRPr lang="es-MX"/>
          </a:p>
        </p:txBody>
      </p:sp>
      <p:sp>
        <p:nvSpPr>
          <p:cNvPr id="4" name="Marcador de pie de página 3">
            <a:extLst>
              <a:ext uri="{FF2B5EF4-FFF2-40B4-BE49-F238E27FC236}">
                <a16:creationId xmlns:a16="http://schemas.microsoft.com/office/drawing/2014/main" id="{E5CB9573-C431-BB43-A09F-33CFA3BE786F}"/>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A7CBEBBE-7A9B-E941-A9D5-925326FD5541}"/>
              </a:ext>
            </a:extLst>
          </p:cNvPr>
          <p:cNvSpPr>
            <a:spLocks noGrp="1"/>
          </p:cNvSpPr>
          <p:nvPr>
            <p:ph type="sldNum" sz="quarter" idx="12"/>
          </p:nvPr>
        </p:nvSpPr>
        <p:spPr/>
        <p:txBody>
          <a:bodyPr/>
          <a:lstStyle/>
          <a:p>
            <a:fld id="{2863B911-7373-B444-B1A2-FD04DC0CC8CF}" type="slidenum">
              <a:rPr lang="es-MX" smtClean="0"/>
              <a:t>‹Nº›</a:t>
            </a:fld>
            <a:endParaRPr lang="es-MX"/>
          </a:p>
        </p:txBody>
      </p:sp>
    </p:spTree>
    <p:extLst>
      <p:ext uri="{BB962C8B-B14F-4D97-AF65-F5344CB8AC3E}">
        <p14:creationId xmlns:p14="http://schemas.microsoft.com/office/powerpoint/2010/main" val="72117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014839E-C1ED-CB40-A11D-17833FEDE860}"/>
              </a:ext>
            </a:extLst>
          </p:cNvPr>
          <p:cNvSpPr>
            <a:spLocks noGrp="1"/>
          </p:cNvSpPr>
          <p:nvPr>
            <p:ph type="dt" sz="half" idx="10"/>
          </p:nvPr>
        </p:nvSpPr>
        <p:spPr/>
        <p:txBody>
          <a:bodyPr/>
          <a:lstStyle/>
          <a:p>
            <a:fld id="{691BD81F-C72F-9042-B7B6-E1C728F90222}" type="datetime1">
              <a:rPr lang="es-MX" smtClean="0"/>
              <a:t>05/04/21</a:t>
            </a:fld>
            <a:endParaRPr lang="es-MX"/>
          </a:p>
        </p:txBody>
      </p:sp>
      <p:sp>
        <p:nvSpPr>
          <p:cNvPr id="3" name="Marcador de pie de página 2">
            <a:extLst>
              <a:ext uri="{FF2B5EF4-FFF2-40B4-BE49-F238E27FC236}">
                <a16:creationId xmlns:a16="http://schemas.microsoft.com/office/drawing/2014/main" id="{D1F710ED-4281-D249-8052-3817871AB8F0}"/>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65B1A328-B58B-9840-8782-DF41C21E72EF}"/>
              </a:ext>
            </a:extLst>
          </p:cNvPr>
          <p:cNvSpPr>
            <a:spLocks noGrp="1"/>
          </p:cNvSpPr>
          <p:nvPr>
            <p:ph type="sldNum" sz="quarter" idx="12"/>
          </p:nvPr>
        </p:nvSpPr>
        <p:spPr/>
        <p:txBody>
          <a:bodyPr/>
          <a:lstStyle/>
          <a:p>
            <a:fld id="{2863B911-7373-B444-B1A2-FD04DC0CC8CF}" type="slidenum">
              <a:rPr lang="es-MX" smtClean="0"/>
              <a:t>‹Nº›</a:t>
            </a:fld>
            <a:endParaRPr lang="es-MX"/>
          </a:p>
        </p:txBody>
      </p:sp>
    </p:spTree>
    <p:extLst>
      <p:ext uri="{BB962C8B-B14F-4D97-AF65-F5344CB8AC3E}">
        <p14:creationId xmlns:p14="http://schemas.microsoft.com/office/powerpoint/2010/main" val="138681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14DAAF-F699-604C-80DA-9E770345DC6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F9ED3124-D87D-E040-A7F5-7233A03BBD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1A4F5152-7071-7942-94EE-B5BB0C27F9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4F3BCCF-7C9B-3C4F-81EF-379DE0892200}"/>
              </a:ext>
            </a:extLst>
          </p:cNvPr>
          <p:cNvSpPr>
            <a:spLocks noGrp="1"/>
          </p:cNvSpPr>
          <p:nvPr>
            <p:ph type="dt" sz="half" idx="10"/>
          </p:nvPr>
        </p:nvSpPr>
        <p:spPr/>
        <p:txBody>
          <a:bodyPr/>
          <a:lstStyle/>
          <a:p>
            <a:fld id="{19FC7AF2-D54C-C94F-9015-776D9E44D722}" type="datetime1">
              <a:rPr lang="es-MX" smtClean="0"/>
              <a:t>05/04/21</a:t>
            </a:fld>
            <a:endParaRPr lang="es-MX"/>
          </a:p>
        </p:txBody>
      </p:sp>
      <p:sp>
        <p:nvSpPr>
          <p:cNvPr id="6" name="Marcador de pie de página 5">
            <a:extLst>
              <a:ext uri="{FF2B5EF4-FFF2-40B4-BE49-F238E27FC236}">
                <a16:creationId xmlns:a16="http://schemas.microsoft.com/office/drawing/2014/main" id="{2B51ED7F-004E-EF42-B0C6-6D7ED1689392}"/>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178815CB-D1C5-EC40-A64F-95DDCD4E4785}"/>
              </a:ext>
            </a:extLst>
          </p:cNvPr>
          <p:cNvSpPr>
            <a:spLocks noGrp="1"/>
          </p:cNvSpPr>
          <p:nvPr>
            <p:ph type="sldNum" sz="quarter" idx="12"/>
          </p:nvPr>
        </p:nvSpPr>
        <p:spPr/>
        <p:txBody>
          <a:bodyPr/>
          <a:lstStyle/>
          <a:p>
            <a:fld id="{2863B911-7373-B444-B1A2-FD04DC0CC8CF}" type="slidenum">
              <a:rPr lang="es-MX" smtClean="0"/>
              <a:t>‹Nº›</a:t>
            </a:fld>
            <a:endParaRPr lang="es-MX"/>
          </a:p>
        </p:txBody>
      </p:sp>
    </p:spTree>
    <p:extLst>
      <p:ext uri="{BB962C8B-B14F-4D97-AF65-F5344CB8AC3E}">
        <p14:creationId xmlns:p14="http://schemas.microsoft.com/office/powerpoint/2010/main" val="2824008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0FBED0-9CAC-814A-99D6-C397A7AFBBE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C071FF55-366A-304D-8921-2D58CA50CFD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08998FCD-8F41-A347-A3E3-8138E02C57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1FA4196-B3FD-3E4F-8D45-D90C2CED30E2}"/>
              </a:ext>
            </a:extLst>
          </p:cNvPr>
          <p:cNvSpPr>
            <a:spLocks noGrp="1"/>
          </p:cNvSpPr>
          <p:nvPr>
            <p:ph type="dt" sz="half" idx="10"/>
          </p:nvPr>
        </p:nvSpPr>
        <p:spPr/>
        <p:txBody>
          <a:bodyPr/>
          <a:lstStyle/>
          <a:p>
            <a:fld id="{C14A2DBE-D4F2-064C-ABE2-351F4B745FB4}" type="datetime1">
              <a:rPr lang="es-MX" smtClean="0"/>
              <a:t>05/04/21</a:t>
            </a:fld>
            <a:endParaRPr lang="es-MX"/>
          </a:p>
        </p:txBody>
      </p:sp>
      <p:sp>
        <p:nvSpPr>
          <p:cNvPr id="6" name="Marcador de pie de página 5">
            <a:extLst>
              <a:ext uri="{FF2B5EF4-FFF2-40B4-BE49-F238E27FC236}">
                <a16:creationId xmlns:a16="http://schemas.microsoft.com/office/drawing/2014/main" id="{E9427D79-714A-A144-BF70-6BD5AB3DA38E}"/>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F38BD391-D4D9-B545-B6DE-7DEDAAB65164}"/>
              </a:ext>
            </a:extLst>
          </p:cNvPr>
          <p:cNvSpPr>
            <a:spLocks noGrp="1"/>
          </p:cNvSpPr>
          <p:nvPr>
            <p:ph type="sldNum" sz="quarter" idx="12"/>
          </p:nvPr>
        </p:nvSpPr>
        <p:spPr/>
        <p:txBody>
          <a:bodyPr/>
          <a:lstStyle/>
          <a:p>
            <a:fld id="{2863B911-7373-B444-B1A2-FD04DC0CC8CF}" type="slidenum">
              <a:rPr lang="es-MX" smtClean="0"/>
              <a:t>‹Nº›</a:t>
            </a:fld>
            <a:endParaRPr lang="es-MX"/>
          </a:p>
        </p:txBody>
      </p:sp>
    </p:spTree>
    <p:extLst>
      <p:ext uri="{BB962C8B-B14F-4D97-AF65-F5344CB8AC3E}">
        <p14:creationId xmlns:p14="http://schemas.microsoft.com/office/powerpoint/2010/main" val="1556199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9C2A57-9B16-1E4B-BCDF-B3056E960BF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0DE6439E-F7DD-D54B-B43A-2E8D494341B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CF517F3C-D423-1944-AC41-99DADDA0CB7C}"/>
              </a:ext>
            </a:extLst>
          </p:cNvPr>
          <p:cNvSpPr>
            <a:spLocks noGrp="1"/>
          </p:cNvSpPr>
          <p:nvPr>
            <p:ph type="dt" sz="half" idx="10"/>
          </p:nvPr>
        </p:nvSpPr>
        <p:spPr/>
        <p:txBody>
          <a:bodyPr/>
          <a:lstStyle/>
          <a:p>
            <a:fld id="{FC8A82C6-920A-5747-84D2-D2A0035D390E}" type="datetime1">
              <a:rPr lang="es-MX" smtClean="0"/>
              <a:t>05/04/21</a:t>
            </a:fld>
            <a:endParaRPr lang="es-MX"/>
          </a:p>
        </p:txBody>
      </p:sp>
      <p:sp>
        <p:nvSpPr>
          <p:cNvPr id="5" name="Marcador de pie de página 4">
            <a:extLst>
              <a:ext uri="{FF2B5EF4-FFF2-40B4-BE49-F238E27FC236}">
                <a16:creationId xmlns:a16="http://schemas.microsoft.com/office/drawing/2014/main" id="{DCDCCDFA-14E0-D347-899E-714EA4EAE7A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D0512D58-441C-7C48-9C2F-851E13B4735F}"/>
              </a:ext>
            </a:extLst>
          </p:cNvPr>
          <p:cNvSpPr>
            <a:spLocks noGrp="1"/>
          </p:cNvSpPr>
          <p:nvPr>
            <p:ph type="sldNum" sz="quarter" idx="12"/>
          </p:nvPr>
        </p:nvSpPr>
        <p:spPr/>
        <p:txBody>
          <a:bodyPr/>
          <a:lstStyle/>
          <a:p>
            <a:fld id="{2863B911-7373-B444-B1A2-FD04DC0CC8CF}" type="slidenum">
              <a:rPr lang="es-MX" smtClean="0"/>
              <a:t>‹Nº›</a:t>
            </a:fld>
            <a:endParaRPr lang="es-MX"/>
          </a:p>
        </p:txBody>
      </p:sp>
    </p:spTree>
    <p:extLst>
      <p:ext uri="{BB962C8B-B14F-4D97-AF65-F5344CB8AC3E}">
        <p14:creationId xmlns:p14="http://schemas.microsoft.com/office/powerpoint/2010/main" val="3265723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4392B05-C93E-0444-BF58-B598DF6D264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069A630A-C9D4-604A-AD78-2863F5FE5B4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16AE89AB-64F2-0E4F-8CAA-ECB704558545}"/>
              </a:ext>
            </a:extLst>
          </p:cNvPr>
          <p:cNvSpPr>
            <a:spLocks noGrp="1"/>
          </p:cNvSpPr>
          <p:nvPr>
            <p:ph type="dt" sz="half" idx="10"/>
          </p:nvPr>
        </p:nvSpPr>
        <p:spPr/>
        <p:txBody>
          <a:bodyPr/>
          <a:lstStyle/>
          <a:p>
            <a:fld id="{A9C84AA9-EE40-2549-9856-A2558440560E}" type="datetime1">
              <a:rPr lang="es-MX" smtClean="0"/>
              <a:t>05/04/21</a:t>
            </a:fld>
            <a:endParaRPr lang="es-MX"/>
          </a:p>
        </p:txBody>
      </p:sp>
      <p:sp>
        <p:nvSpPr>
          <p:cNvPr id="5" name="Marcador de pie de página 4">
            <a:extLst>
              <a:ext uri="{FF2B5EF4-FFF2-40B4-BE49-F238E27FC236}">
                <a16:creationId xmlns:a16="http://schemas.microsoft.com/office/drawing/2014/main" id="{29E637CC-94E5-F04E-BBE7-2A8CCC25E3AE}"/>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19AE5CFA-D5E1-E54B-AFBF-C16D812F6015}"/>
              </a:ext>
            </a:extLst>
          </p:cNvPr>
          <p:cNvSpPr>
            <a:spLocks noGrp="1"/>
          </p:cNvSpPr>
          <p:nvPr>
            <p:ph type="sldNum" sz="quarter" idx="12"/>
          </p:nvPr>
        </p:nvSpPr>
        <p:spPr/>
        <p:txBody>
          <a:bodyPr/>
          <a:lstStyle/>
          <a:p>
            <a:fld id="{2863B911-7373-B444-B1A2-FD04DC0CC8CF}" type="slidenum">
              <a:rPr lang="es-MX" smtClean="0"/>
              <a:t>‹Nº›</a:t>
            </a:fld>
            <a:endParaRPr lang="es-MX"/>
          </a:p>
        </p:txBody>
      </p:sp>
    </p:spTree>
    <p:extLst>
      <p:ext uri="{BB962C8B-B14F-4D97-AF65-F5344CB8AC3E}">
        <p14:creationId xmlns:p14="http://schemas.microsoft.com/office/powerpoint/2010/main" val="1328675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50414A7-3A3A-9F4E-9FA0-EA1B88EE69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247FE6A5-916F-1143-9FCB-00D8E2D056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7252B77D-7C37-ED4E-B186-1DA1C04095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CCF452-B509-3949-B0B6-2250E6B53962}" type="datetime1">
              <a:rPr lang="es-MX" smtClean="0"/>
              <a:t>05/04/21</a:t>
            </a:fld>
            <a:endParaRPr lang="es-MX"/>
          </a:p>
        </p:txBody>
      </p:sp>
      <p:sp>
        <p:nvSpPr>
          <p:cNvPr id="5" name="Marcador de pie de página 4">
            <a:extLst>
              <a:ext uri="{FF2B5EF4-FFF2-40B4-BE49-F238E27FC236}">
                <a16:creationId xmlns:a16="http://schemas.microsoft.com/office/drawing/2014/main" id="{8B55BC7C-F006-B849-BC62-7641E4F893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14B68D49-529A-214F-A38F-945F0433D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63B911-7373-B444-B1A2-FD04DC0CC8CF}" type="slidenum">
              <a:rPr lang="es-MX" smtClean="0"/>
              <a:t>‹Nº›</a:t>
            </a:fld>
            <a:endParaRPr lang="es-MX"/>
          </a:p>
        </p:txBody>
      </p:sp>
    </p:spTree>
    <p:extLst>
      <p:ext uri="{BB962C8B-B14F-4D97-AF65-F5344CB8AC3E}">
        <p14:creationId xmlns:p14="http://schemas.microsoft.com/office/powerpoint/2010/main" val="3481591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hyperlink" Target="https://sapereaude3.blogspot.com/2009/09/comunicamos-luego-existimos.html"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pixnio.com/es/arte-computadora/fotomontaje/mapa-mano-arte-paloma-paz-cielo" TargetMode="External"/><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hyperlink" Target="https://en.wikipedia.org/wiki/Microsoft_Excel" TargetMode="External"/><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hyperlink" Target="https://pxhere.com/en/photo/1585231" TargetMode="External"/><Relationship Id="rId2" Type="http://schemas.openxmlformats.org/officeDocument/2006/relationships/image" Target="../media/image25.jp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hyperlink" Target="http://www.pressenza.com/es/2016/05/312259/"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hyperlink" Target="https://www.infoaut.org/approfondimenti/guardando-malta-da-un-call-center"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1">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42C4D580-FBD2-D445-972C-BCD0943036A3}"/>
              </a:ext>
            </a:extLst>
          </p:cNvPr>
          <p:cNvSpPr>
            <a:spLocks noGrp="1"/>
          </p:cNvSpPr>
          <p:nvPr>
            <p:ph type="ctrTitle"/>
          </p:nvPr>
        </p:nvSpPr>
        <p:spPr>
          <a:xfrm>
            <a:off x="3045368" y="2043663"/>
            <a:ext cx="6105194" cy="2031055"/>
          </a:xfrm>
        </p:spPr>
        <p:txBody>
          <a:bodyPr>
            <a:normAutofit/>
          </a:bodyPr>
          <a:lstStyle/>
          <a:p>
            <a:r>
              <a:rPr lang="es-MX" dirty="0">
                <a:solidFill>
                  <a:srgbClr val="FFFFFF"/>
                </a:solidFill>
              </a:rPr>
              <a:t>Catálogo de cursos 2021</a:t>
            </a:r>
          </a:p>
        </p:txBody>
      </p:sp>
      <p:sp>
        <p:nvSpPr>
          <p:cNvPr id="3" name="Subtítulo 2">
            <a:extLst>
              <a:ext uri="{FF2B5EF4-FFF2-40B4-BE49-F238E27FC236}">
                <a16:creationId xmlns:a16="http://schemas.microsoft.com/office/drawing/2014/main" id="{1B6C20C7-A83D-8D44-8117-B2959BEB483C}"/>
              </a:ext>
            </a:extLst>
          </p:cNvPr>
          <p:cNvSpPr>
            <a:spLocks noGrp="1"/>
          </p:cNvSpPr>
          <p:nvPr>
            <p:ph type="subTitle" idx="1"/>
          </p:nvPr>
        </p:nvSpPr>
        <p:spPr>
          <a:xfrm>
            <a:off x="3045368" y="4074718"/>
            <a:ext cx="6105194" cy="682079"/>
          </a:xfrm>
        </p:spPr>
        <p:txBody>
          <a:bodyPr>
            <a:normAutofit/>
          </a:bodyPr>
          <a:lstStyle/>
          <a:p>
            <a:r>
              <a:rPr lang="es-MX" dirty="0">
                <a:solidFill>
                  <a:srgbClr val="FFFFFF"/>
                </a:solidFill>
              </a:rPr>
              <a:t>Katzaro Corporativo</a:t>
            </a:r>
          </a:p>
        </p:txBody>
      </p:sp>
      <p:sp>
        <p:nvSpPr>
          <p:cNvPr id="5" name="CuadroTexto 4">
            <a:extLst>
              <a:ext uri="{FF2B5EF4-FFF2-40B4-BE49-F238E27FC236}">
                <a16:creationId xmlns:a16="http://schemas.microsoft.com/office/drawing/2014/main" id="{D43A17F0-3669-264A-BBA6-08CE9926C042}"/>
              </a:ext>
            </a:extLst>
          </p:cNvPr>
          <p:cNvSpPr txBox="1"/>
          <p:nvPr/>
        </p:nvSpPr>
        <p:spPr>
          <a:xfrm>
            <a:off x="9820894" y="2375065"/>
            <a:ext cx="184731" cy="369332"/>
          </a:xfrm>
          <a:prstGeom prst="rect">
            <a:avLst/>
          </a:prstGeom>
          <a:noFill/>
        </p:spPr>
        <p:txBody>
          <a:bodyPr wrap="none" rtlCol="0">
            <a:spAutoFit/>
          </a:bodyPr>
          <a:lstStyle/>
          <a:p>
            <a:endParaRPr lang="es-MX" dirty="0"/>
          </a:p>
        </p:txBody>
      </p:sp>
      <p:pic>
        <p:nvPicPr>
          <p:cNvPr id="9" name="Imagen 8" descr="Imagen que contiene dibujo&#10;&#10;Descripción generada automáticamente">
            <a:extLst>
              <a:ext uri="{FF2B5EF4-FFF2-40B4-BE49-F238E27FC236}">
                <a16:creationId xmlns:a16="http://schemas.microsoft.com/office/drawing/2014/main" id="{E17938C2-9F53-0D44-A123-FAA417F5F9E1}"/>
              </a:ext>
            </a:extLst>
          </p:cNvPr>
          <p:cNvPicPr>
            <a:picLocks noChangeAspect="1"/>
          </p:cNvPicPr>
          <p:nvPr/>
        </p:nvPicPr>
        <p:blipFill>
          <a:blip r:embed="rId3"/>
          <a:stretch>
            <a:fillRect/>
          </a:stretch>
        </p:blipFill>
        <p:spPr>
          <a:xfrm>
            <a:off x="10902961" y="0"/>
            <a:ext cx="1289039" cy="1116281"/>
          </a:xfrm>
          <a:prstGeom prst="rect">
            <a:avLst/>
          </a:prstGeom>
          <a:blipFill dpi="0" rotWithShape="1">
            <a:blip r:embed="rId4"/>
            <a:srcRect/>
            <a:tile tx="0" ty="0" sx="100000" sy="100000" flip="none" algn="tl"/>
          </a:blipFill>
          <a:effectLst>
            <a:outerShdw blurRad="50800" dist="50800" dir="5400000" algn="ctr" rotWithShape="0">
              <a:srgbClr val="000000">
                <a:alpha val="0"/>
              </a:srgbClr>
            </a:outerShdw>
          </a:effectLst>
        </p:spPr>
      </p:pic>
      <p:pic>
        <p:nvPicPr>
          <p:cNvPr id="13" name="Imagen 12" descr="Código QR&#10;&#10;Descripción generada automáticamente">
            <a:extLst>
              <a:ext uri="{FF2B5EF4-FFF2-40B4-BE49-F238E27FC236}">
                <a16:creationId xmlns:a16="http://schemas.microsoft.com/office/drawing/2014/main" id="{7989510F-D4B0-D54B-BB7E-0C3D2344BD87}"/>
              </a:ext>
            </a:extLst>
          </p:cNvPr>
          <p:cNvPicPr>
            <a:picLocks noChangeAspect="1"/>
          </p:cNvPicPr>
          <p:nvPr/>
        </p:nvPicPr>
        <p:blipFill rotWithShape="1">
          <a:blip r:embed="rId5"/>
          <a:srcRect l="1961" t="1486"/>
          <a:stretch/>
        </p:blipFill>
        <p:spPr>
          <a:xfrm>
            <a:off x="9841184" y="4495800"/>
            <a:ext cx="2350816" cy="2362200"/>
          </a:xfrm>
          <a:prstGeom prst="rect">
            <a:avLst/>
          </a:prstGeom>
        </p:spPr>
      </p:pic>
    </p:spTree>
    <p:extLst>
      <p:ext uri="{BB962C8B-B14F-4D97-AF65-F5344CB8AC3E}">
        <p14:creationId xmlns:p14="http://schemas.microsoft.com/office/powerpoint/2010/main" val="2034262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descr="Fibra óptica arcoíris en estilo abstracto">
            <a:extLst>
              <a:ext uri="{FF2B5EF4-FFF2-40B4-BE49-F238E27FC236}">
                <a16:creationId xmlns:a16="http://schemas.microsoft.com/office/drawing/2014/main" id="{3849F4AB-4DC7-9449-AC73-7BA66EC01882}"/>
              </a:ext>
            </a:extLst>
          </p:cNvPr>
          <p:cNvPicPr>
            <a:picLocks noChangeAspect="1"/>
          </p:cNvPicPr>
          <p:nvPr/>
        </p:nvPicPr>
        <p:blipFill>
          <a:blip r:embed="rId2"/>
          <a:stretch>
            <a:fillRect/>
          </a:stretch>
        </p:blipFill>
        <p:spPr>
          <a:xfrm>
            <a:off x="0" y="0"/>
            <a:ext cx="12192000" cy="6858000"/>
          </a:xfrm>
          <a:prstGeom prst="rect">
            <a:avLst/>
          </a:prstGeom>
        </p:spPr>
      </p:pic>
      <p:sp>
        <p:nvSpPr>
          <p:cNvPr id="5" name="Rectángulo 4">
            <a:extLst>
              <a:ext uri="{FF2B5EF4-FFF2-40B4-BE49-F238E27FC236}">
                <a16:creationId xmlns:a16="http://schemas.microsoft.com/office/drawing/2014/main" id="{3D1989AB-0559-9847-B987-A3C5D1126B28}"/>
              </a:ext>
            </a:extLst>
          </p:cNvPr>
          <p:cNvSpPr/>
          <p:nvPr/>
        </p:nvSpPr>
        <p:spPr>
          <a:xfrm>
            <a:off x="8584432" y="4710164"/>
            <a:ext cx="3425680" cy="2001097"/>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u="sng" dirty="0">
              <a:solidFill>
                <a:schemeClr val="accent4">
                  <a:lumMod val="20000"/>
                  <a:lumOff val="80000"/>
                </a:schemeClr>
              </a:solidFill>
            </a:endParaRPr>
          </a:p>
          <a:p>
            <a:pPr algn="ctr"/>
            <a:r>
              <a:rPr lang="es-MX" b="1" u="sng" dirty="0">
                <a:solidFill>
                  <a:schemeClr val="accent2">
                    <a:lumMod val="40000"/>
                    <a:lumOff val="60000"/>
                  </a:schemeClr>
                </a:solidFill>
              </a:rPr>
              <a:t>IMPLEMENTACIÓN DE NORMAS</a:t>
            </a:r>
          </a:p>
          <a:p>
            <a:pPr algn="ctr"/>
            <a:endParaRPr lang="es-MX" sz="300" dirty="0">
              <a:solidFill>
                <a:schemeClr val="accent2">
                  <a:lumMod val="40000"/>
                  <a:lumOff val="60000"/>
                </a:schemeClr>
              </a:solidFill>
            </a:endParaRPr>
          </a:p>
          <a:p>
            <a:pPr>
              <a:lnSpc>
                <a:spcPct val="150000"/>
              </a:lnSpc>
            </a:pPr>
            <a:r>
              <a:rPr lang="es-MX" dirty="0">
                <a:solidFill>
                  <a:srgbClr val="FFFC00"/>
                </a:solidFill>
              </a:rPr>
              <a:t>✮</a:t>
            </a:r>
            <a:r>
              <a:rPr lang="es-MX" dirty="0">
                <a:solidFill>
                  <a:schemeClr val="accent2">
                    <a:lumMod val="40000"/>
                    <a:lumOff val="60000"/>
                  </a:schemeClr>
                </a:solidFill>
              </a:rPr>
              <a:t>  Nom-019-STPS-2011 </a:t>
            </a:r>
            <a:r>
              <a:rPr lang="es-MX" i="1" dirty="0">
                <a:solidFill>
                  <a:schemeClr val="bg1"/>
                </a:solidFill>
                <a:latin typeface="+mj-lt"/>
              </a:rPr>
              <a:t>pág. 10</a:t>
            </a:r>
          </a:p>
          <a:p>
            <a:pPr>
              <a:lnSpc>
                <a:spcPct val="150000"/>
              </a:lnSpc>
            </a:pPr>
            <a:r>
              <a:rPr lang="es-MX" dirty="0">
                <a:solidFill>
                  <a:srgbClr val="FFFC00"/>
                </a:solidFill>
              </a:rPr>
              <a:t>✮</a:t>
            </a:r>
            <a:r>
              <a:rPr lang="es-MX" dirty="0">
                <a:solidFill>
                  <a:schemeClr val="accent2">
                    <a:lumMod val="40000"/>
                    <a:lumOff val="60000"/>
                  </a:schemeClr>
                </a:solidFill>
              </a:rPr>
              <a:t>  Nom-030-STPS-2009 </a:t>
            </a:r>
            <a:r>
              <a:rPr lang="es-MX" i="1" dirty="0">
                <a:solidFill>
                  <a:schemeClr val="bg1"/>
                </a:solidFill>
                <a:latin typeface="+mj-lt"/>
              </a:rPr>
              <a:t>pág. 10</a:t>
            </a:r>
            <a:endParaRPr lang="es-MX" dirty="0">
              <a:solidFill>
                <a:schemeClr val="accent2">
                  <a:lumMod val="40000"/>
                  <a:lumOff val="60000"/>
                </a:schemeClr>
              </a:solidFill>
              <a:latin typeface="+mj-lt"/>
            </a:endParaRPr>
          </a:p>
          <a:p>
            <a:pPr>
              <a:lnSpc>
                <a:spcPct val="150000"/>
              </a:lnSpc>
            </a:pPr>
            <a:r>
              <a:rPr lang="es-MX" dirty="0">
                <a:solidFill>
                  <a:srgbClr val="FFFC00"/>
                </a:solidFill>
              </a:rPr>
              <a:t>✮  </a:t>
            </a:r>
            <a:r>
              <a:rPr lang="es-MX" dirty="0">
                <a:solidFill>
                  <a:schemeClr val="accent2">
                    <a:lumMod val="40000"/>
                    <a:lumOff val="60000"/>
                  </a:schemeClr>
                </a:solidFill>
              </a:rPr>
              <a:t>Nom-035-STPS-2018 </a:t>
            </a:r>
            <a:r>
              <a:rPr lang="es-MX" i="1" dirty="0">
                <a:solidFill>
                  <a:schemeClr val="bg1"/>
                </a:solidFill>
                <a:latin typeface="+mj-lt"/>
              </a:rPr>
              <a:t>pág. 11</a:t>
            </a:r>
            <a:endParaRPr lang="es-MX" dirty="0">
              <a:solidFill>
                <a:schemeClr val="accent2">
                  <a:lumMod val="40000"/>
                  <a:lumOff val="60000"/>
                </a:schemeClr>
              </a:solidFill>
              <a:latin typeface="+mj-lt"/>
            </a:endParaRPr>
          </a:p>
          <a:p>
            <a:pPr>
              <a:lnSpc>
                <a:spcPct val="150000"/>
              </a:lnSpc>
            </a:pPr>
            <a:endParaRPr lang="es-MX" dirty="0">
              <a:solidFill>
                <a:schemeClr val="accent2">
                  <a:lumMod val="40000"/>
                  <a:lumOff val="60000"/>
                </a:schemeClr>
              </a:solidFill>
            </a:endParaRPr>
          </a:p>
          <a:p>
            <a:pPr algn="ctr"/>
            <a:endParaRPr lang="es-MX" dirty="0"/>
          </a:p>
        </p:txBody>
      </p:sp>
      <p:sp>
        <p:nvSpPr>
          <p:cNvPr id="6" name="Rectángulo 5">
            <a:extLst>
              <a:ext uri="{FF2B5EF4-FFF2-40B4-BE49-F238E27FC236}">
                <a16:creationId xmlns:a16="http://schemas.microsoft.com/office/drawing/2014/main" id="{893A98CD-4D2E-7342-9A38-8BC15F9E6533}"/>
              </a:ext>
            </a:extLst>
          </p:cNvPr>
          <p:cNvSpPr/>
          <p:nvPr/>
        </p:nvSpPr>
        <p:spPr>
          <a:xfrm>
            <a:off x="8194839" y="85134"/>
            <a:ext cx="3935096" cy="4416686"/>
          </a:xfrm>
          <a:prstGeom prst="rect">
            <a:avLst/>
          </a:prstGeom>
          <a:solidFill>
            <a:schemeClr val="tx1">
              <a:alpha val="6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MX" sz="2000" b="1" u="sng" dirty="0">
                <a:solidFill>
                  <a:srgbClr val="FFC7E1"/>
                </a:solidFill>
              </a:rPr>
              <a:t>DESARROLLO HUMANO Y FAMILIAR</a:t>
            </a:r>
          </a:p>
          <a:p>
            <a:pPr algn="ctr"/>
            <a:endParaRPr lang="es-MX" sz="2000" b="1" u="sng" dirty="0">
              <a:solidFill>
                <a:srgbClr val="FFC7E1"/>
              </a:solidFill>
            </a:endParaRPr>
          </a:p>
          <a:p>
            <a:pPr>
              <a:lnSpc>
                <a:spcPct val="150000"/>
              </a:lnSpc>
            </a:pPr>
            <a:r>
              <a:rPr lang="es-MX" sz="1600" dirty="0">
                <a:solidFill>
                  <a:srgbClr val="FF7E79"/>
                </a:solidFill>
              </a:rPr>
              <a:t>✮</a:t>
            </a:r>
            <a:r>
              <a:rPr lang="es-MX" sz="1600" dirty="0">
                <a:solidFill>
                  <a:srgbClr val="D5FC79"/>
                </a:solidFill>
              </a:rPr>
              <a:t>  </a:t>
            </a:r>
            <a:r>
              <a:rPr lang="es-MX" sz="1600" dirty="0">
                <a:solidFill>
                  <a:srgbClr val="FFC7E1"/>
                </a:solidFill>
              </a:rPr>
              <a:t>ABC de la Comunicación Asertiva </a:t>
            </a:r>
            <a:r>
              <a:rPr lang="es-MX" sz="1600" i="1" dirty="0">
                <a:solidFill>
                  <a:schemeClr val="bg1"/>
                </a:solidFill>
                <a:latin typeface="+mj-lt"/>
              </a:rPr>
              <a:t>pág.3</a:t>
            </a:r>
          </a:p>
          <a:p>
            <a:pPr>
              <a:lnSpc>
                <a:spcPct val="150000"/>
              </a:lnSpc>
            </a:pPr>
            <a:r>
              <a:rPr lang="es-MX" sz="1600" dirty="0">
                <a:solidFill>
                  <a:srgbClr val="FF7E79"/>
                </a:solidFill>
              </a:rPr>
              <a:t>✮</a:t>
            </a:r>
            <a:r>
              <a:rPr lang="es-MX" sz="1600" dirty="0">
                <a:solidFill>
                  <a:srgbClr val="D5FC79"/>
                </a:solidFill>
              </a:rPr>
              <a:t>  </a:t>
            </a:r>
            <a:r>
              <a:rPr lang="es-MX" sz="1600" dirty="0">
                <a:solidFill>
                  <a:srgbClr val="FFC7E1"/>
                </a:solidFill>
              </a:rPr>
              <a:t>ABC de la Cultura de Paz  </a:t>
            </a:r>
            <a:r>
              <a:rPr lang="es-MX" sz="1600" i="1" dirty="0">
                <a:solidFill>
                  <a:schemeClr val="bg1"/>
                </a:solidFill>
                <a:latin typeface="+mj-lt"/>
              </a:rPr>
              <a:t>pág. 4</a:t>
            </a:r>
          </a:p>
          <a:p>
            <a:pPr>
              <a:lnSpc>
                <a:spcPct val="150000"/>
              </a:lnSpc>
            </a:pPr>
            <a:r>
              <a:rPr lang="es-MX" sz="1600" dirty="0">
                <a:solidFill>
                  <a:srgbClr val="9437FF"/>
                </a:solidFill>
              </a:rPr>
              <a:t>✮</a:t>
            </a:r>
            <a:r>
              <a:rPr lang="es-MX" sz="1600" dirty="0">
                <a:solidFill>
                  <a:srgbClr val="D5FC79"/>
                </a:solidFill>
              </a:rPr>
              <a:t>  </a:t>
            </a:r>
            <a:r>
              <a:rPr lang="es-MX" sz="1600" dirty="0">
                <a:solidFill>
                  <a:srgbClr val="FFC7E1"/>
                </a:solidFill>
              </a:rPr>
              <a:t>Desarrollo de la Resiliencia en Niños </a:t>
            </a:r>
            <a:r>
              <a:rPr lang="es-MX" sz="1600" i="1" dirty="0">
                <a:solidFill>
                  <a:schemeClr val="bg1"/>
                </a:solidFill>
                <a:latin typeface="+mj-lt"/>
              </a:rPr>
              <a:t>pág.5</a:t>
            </a:r>
          </a:p>
          <a:p>
            <a:pPr>
              <a:lnSpc>
                <a:spcPct val="150000"/>
              </a:lnSpc>
            </a:pPr>
            <a:r>
              <a:rPr lang="es-MX" sz="1600" dirty="0">
                <a:solidFill>
                  <a:srgbClr val="9437FF"/>
                </a:solidFill>
              </a:rPr>
              <a:t>✮</a:t>
            </a:r>
            <a:r>
              <a:rPr lang="es-MX" sz="1600" dirty="0">
                <a:solidFill>
                  <a:srgbClr val="D5FC79"/>
                </a:solidFill>
              </a:rPr>
              <a:t>  </a:t>
            </a:r>
            <a:r>
              <a:rPr lang="es-MX" sz="1600" dirty="0">
                <a:solidFill>
                  <a:srgbClr val="FFC7E1"/>
                </a:solidFill>
              </a:rPr>
              <a:t>Taller de Creatividad e Inteligencia Emocional para Niños (5 a 10 años) </a:t>
            </a:r>
            <a:r>
              <a:rPr lang="es-MX" sz="1600" i="1" dirty="0">
                <a:solidFill>
                  <a:schemeClr val="bg1"/>
                </a:solidFill>
                <a:latin typeface="+mj-lt"/>
              </a:rPr>
              <a:t>pág.6</a:t>
            </a:r>
          </a:p>
          <a:p>
            <a:pPr>
              <a:lnSpc>
                <a:spcPct val="150000"/>
              </a:lnSpc>
            </a:pPr>
            <a:r>
              <a:rPr lang="es-MX" sz="1600" dirty="0">
                <a:solidFill>
                  <a:srgbClr val="D5FC79"/>
                </a:solidFill>
              </a:rPr>
              <a:t>✮  </a:t>
            </a:r>
            <a:r>
              <a:rPr lang="es-MX" sz="1600" dirty="0">
                <a:solidFill>
                  <a:srgbClr val="FFC7E1"/>
                </a:solidFill>
              </a:rPr>
              <a:t>Programación Neurolingüística  </a:t>
            </a:r>
            <a:r>
              <a:rPr lang="es-MX" sz="1600" i="1" dirty="0">
                <a:solidFill>
                  <a:schemeClr val="bg1"/>
                </a:solidFill>
                <a:latin typeface="+mj-lt"/>
              </a:rPr>
              <a:t>pág.7</a:t>
            </a:r>
          </a:p>
          <a:p>
            <a:pPr>
              <a:lnSpc>
                <a:spcPct val="150000"/>
              </a:lnSpc>
            </a:pPr>
            <a:r>
              <a:rPr lang="es-MX" sz="1600" dirty="0">
                <a:solidFill>
                  <a:srgbClr val="D5FC79"/>
                </a:solidFill>
              </a:rPr>
              <a:t>✮  </a:t>
            </a:r>
            <a:r>
              <a:rPr lang="es-MX" sz="1600" dirty="0">
                <a:solidFill>
                  <a:srgbClr val="FFC7E1"/>
                </a:solidFill>
              </a:rPr>
              <a:t>Resiliencia: Enfrentando la crisis  </a:t>
            </a:r>
            <a:r>
              <a:rPr lang="es-MX" sz="1600" i="1" dirty="0">
                <a:solidFill>
                  <a:schemeClr val="bg1"/>
                </a:solidFill>
                <a:latin typeface="+mj-lt"/>
              </a:rPr>
              <a:t>pág.8</a:t>
            </a:r>
          </a:p>
          <a:p>
            <a:pPr>
              <a:lnSpc>
                <a:spcPct val="150000"/>
              </a:lnSpc>
            </a:pPr>
            <a:r>
              <a:rPr lang="es-MX" sz="1600" dirty="0">
                <a:solidFill>
                  <a:srgbClr val="D5FC79"/>
                </a:solidFill>
              </a:rPr>
              <a:t>✮  </a:t>
            </a:r>
            <a:r>
              <a:rPr lang="es-MX" sz="1600" dirty="0">
                <a:solidFill>
                  <a:srgbClr val="FFC7E1"/>
                </a:solidFill>
              </a:rPr>
              <a:t>Vivir o Morir: Gestión y Reto al Cambio </a:t>
            </a:r>
            <a:r>
              <a:rPr lang="es-MX" sz="1600" i="1" dirty="0">
                <a:solidFill>
                  <a:schemeClr val="bg1"/>
                </a:solidFill>
                <a:latin typeface="+mj-lt"/>
              </a:rPr>
              <a:t>pág.9</a:t>
            </a:r>
          </a:p>
        </p:txBody>
      </p:sp>
      <p:sp>
        <p:nvSpPr>
          <p:cNvPr id="7" name="Rectángulo 6">
            <a:extLst>
              <a:ext uri="{FF2B5EF4-FFF2-40B4-BE49-F238E27FC236}">
                <a16:creationId xmlns:a16="http://schemas.microsoft.com/office/drawing/2014/main" id="{13CEFBE4-135D-B34E-B98A-4FDB2F7EAF0F}"/>
              </a:ext>
            </a:extLst>
          </p:cNvPr>
          <p:cNvSpPr/>
          <p:nvPr/>
        </p:nvSpPr>
        <p:spPr>
          <a:xfrm>
            <a:off x="4420911" y="4082470"/>
            <a:ext cx="3711863" cy="2700000"/>
          </a:xfrm>
          <a:prstGeom prst="rect">
            <a:avLst/>
          </a:prstGeom>
          <a:solidFill>
            <a:schemeClr val="tx1">
              <a:alpha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lnSpc>
                <a:spcPct val="150000"/>
              </a:lnSpc>
            </a:pPr>
            <a:r>
              <a:rPr lang="es-MX" sz="2800" b="1" u="sng" dirty="0">
                <a:solidFill>
                  <a:srgbClr val="D22074"/>
                </a:solidFill>
              </a:rPr>
              <a:t>LEGAL</a:t>
            </a:r>
          </a:p>
          <a:p>
            <a:pPr algn="ctr">
              <a:lnSpc>
                <a:spcPct val="150000"/>
              </a:lnSpc>
            </a:pPr>
            <a:endParaRPr lang="es-MX" sz="100" b="1" u="sng" dirty="0">
              <a:solidFill>
                <a:srgbClr val="D22074"/>
              </a:solidFill>
            </a:endParaRPr>
          </a:p>
          <a:p>
            <a:pPr>
              <a:lnSpc>
                <a:spcPct val="150000"/>
              </a:lnSpc>
            </a:pPr>
            <a:r>
              <a:rPr lang="es-MX" sz="1600" dirty="0">
                <a:solidFill>
                  <a:srgbClr val="AC1A5F"/>
                </a:solidFill>
              </a:rPr>
              <a:t>✮</a:t>
            </a:r>
            <a:r>
              <a:rPr lang="es-MX" sz="1600" dirty="0">
                <a:solidFill>
                  <a:schemeClr val="accent2">
                    <a:lumMod val="40000"/>
                    <a:lumOff val="60000"/>
                  </a:schemeClr>
                </a:solidFill>
              </a:rPr>
              <a:t>  </a:t>
            </a:r>
            <a:r>
              <a:rPr lang="es-MX" sz="1600" dirty="0">
                <a:solidFill>
                  <a:srgbClr val="D22074"/>
                </a:solidFill>
              </a:rPr>
              <a:t>Contratación, Despido y Finiquito en Pandemia para No Abogados </a:t>
            </a:r>
            <a:r>
              <a:rPr lang="es-MX" sz="1400" i="1" dirty="0">
                <a:solidFill>
                  <a:schemeClr val="bg1"/>
                </a:solidFill>
                <a:latin typeface="+mj-lt"/>
              </a:rPr>
              <a:t>pág. 15</a:t>
            </a:r>
          </a:p>
          <a:p>
            <a:pPr>
              <a:lnSpc>
                <a:spcPct val="150000"/>
              </a:lnSpc>
            </a:pPr>
            <a:r>
              <a:rPr lang="es-MX" sz="1600" dirty="0">
                <a:solidFill>
                  <a:srgbClr val="AC1A5F"/>
                </a:solidFill>
              </a:rPr>
              <a:t>✮</a:t>
            </a:r>
            <a:r>
              <a:rPr lang="es-MX" sz="1600" dirty="0">
                <a:solidFill>
                  <a:schemeClr val="accent2">
                    <a:lumMod val="40000"/>
                    <a:lumOff val="60000"/>
                  </a:schemeClr>
                </a:solidFill>
              </a:rPr>
              <a:t>  </a:t>
            </a:r>
            <a:r>
              <a:rPr lang="es-MX" sz="1600" dirty="0">
                <a:solidFill>
                  <a:srgbClr val="D22074"/>
                </a:solidFill>
              </a:rPr>
              <a:t>Reforma Laboral aplicada a la 4 Transformación para RRHH </a:t>
            </a:r>
            <a:r>
              <a:rPr lang="es-MX" sz="1400" i="1" dirty="0">
                <a:solidFill>
                  <a:schemeClr val="bg1"/>
                </a:solidFill>
                <a:latin typeface="+mj-lt"/>
              </a:rPr>
              <a:t>pág. 16</a:t>
            </a:r>
          </a:p>
          <a:p>
            <a:pPr>
              <a:lnSpc>
                <a:spcPct val="150000"/>
              </a:lnSpc>
            </a:pPr>
            <a:r>
              <a:rPr lang="es-MX" sz="1600" dirty="0">
                <a:solidFill>
                  <a:srgbClr val="AC1A5F"/>
                </a:solidFill>
              </a:rPr>
              <a:t>✮</a:t>
            </a:r>
            <a:r>
              <a:rPr lang="es-MX" sz="1600" dirty="0">
                <a:solidFill>
                  <a:schemeClr val="accent2">
                    <a:lumMod val="40000"/>
                    <a:lumOff val="60000"/>
                  </a:schemeClr>
                </a:solidFill>
              </a:rPr>
              <a:t>  </a:t>
            </a:r>
            <a:r>
              <a:rPr lang="es-MX" sz="1600" dirty="0">
                <a:solidFill>
                  <a:srgbClr val="D22074"/>
                </a:solidFill>
              </a:rPr>
              <a:t>Técnica de Cobranza en Época de Crisis</a:t>
            </a:r>
          </a:p>
          <a:p>
            <a:r>
              <a:rPr lang="es-MX" sz="1400" i="1" dirty="0">
                <a:solidFill>
                  <a:schemeClr val="bg1"/>
                </a:solidFill>
                <a:latin typeface="+mj-lt"/>
              </a:rPr>
              <a:t>pág. 17 </a:t>
            </a:r>
          </a:p>
          <a:p>
            <a:endParaRPr lang="es-MX" dirty="0">
              <a:solidFill>
                <a:srgbClr val="D5FC79"/>
              </a:solidFill>
            </a:endParaRPr>
          </a:p>
        </p:txBody>
      </p:sp>
      <p:sp>
        <p:nvSpPr>
          <p:cNvPr id="8" name="Rectángulo 7">
            <a:extLst>
              <a:ext uri="{FF2B5EF4-FFF2-40B4-BE49-F238E27FC236}">
                <a16:creationId xmlns:a16="http://schemas.microsoft.com/office/drawing/2014/main" id="{BFCA99FC-9F12-8D41-9A97-3E3FE5FE7038}"/>
              </a:ext>
            </a:extLst>
          </p:cNvPr>
          <p:cNvSpPr/>
          <p:nvPr/>
        </p:nvSpPr>
        <p:spPr>
          <a:xfrm>
            <a:off x="4420373" y="85135"/>
            <a:ext cx="3589200" cy="2614866"/>
          </a:xfrm>
          <a:prstGeom prst="rect">
            <a:avLst/>
          </a:prstGeom>
          <a:solidFill>
            <a:schemeClr val="tx1">
              <a:alpha val="6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MX" sz="2400" b="1" u="sng" dirty="0">
                <a:solidFill>
                  <a:srgbClr val="1AC2C9"/>
                </a:solidFill>
              </a:rPr>
              <a:t>INFORMÁTICA</a:t>
            </a:r>
          </a:p>
          <a:p>
            <a:pPr algn="ctr"/>
            <a:endParaRPr lang="es-MX" sz="1100" b="1" u="sng" dirty="0">
              <a:solidFill>
                <a:srgbClr val="1AC2C9"/>
              </a:solidFill>
            </a:endParaRPr>
          </a:p>
          <a:p>
            <a:pPr>
              <a:lnSpc>
                <a:spcPct val="150000"/>
              </a:lnSpc>
            </a:pPr>
            <a:r>
              <a:rPr lang="es-MX" sz="1400" dirty="0">
                <a:solidFill>
                  <a:srgbClr val="1AC2C9"/>
                </a:solidFill>
              </a:rPr>
              <a:t>✮</a:t>
            </a:r>
            <a:r>
              <a:rPr lang="es-MX" sz="1400" dirty="0">
                <a:solidFill>
                  <a:schemeClr val="accent2">
                    <a:lumMod val="40000"/>
                    <a:lumOff val="60000"/>
                  </a:schemeClr>
                </a:solidFill>
              </a:rPr>
              <a:t>  </a:t>
            </a:r>
            <a:r>
              <a:rPr lang="es-MX" sz="1400" dirty="0">
                <a:solidFill>
                  <a:srgbClr val="1AC2C9"/>
                </a:solidFill>
              </a:rPr>
              <a:t>Administración de Información con Excel </a:t>
            </a:r>
            <a:r>
              <a:rPr lang="es-MX" sz="1400" i="1" dirty="0">
                <a:solidFill>
                  <a:schemeClr val="bg1"/>
                </a:solidFill>
                <a:latin typeface="+mj-lt"/>
              </a:rPr>
              <a:t>pág. 12</a:t>
            </a:r>
          </a:p>
          <a:p>
            <a:pPr>
              <a:lnSpc>
                <a:spcPct val="150000"/>
              </a:lnSpc>
            </a:pPr>
            <a:r>
              <a:rPr lang="es-MX" sz="1400" dirty="0">
                <a:solidFill>
                  <a:srgbClr val="1AC2C9"/>
                </a:solidFill>
              </a:rPr>
              <a:t>✮  Gestión de Bases de Datos con Tablas Dinámicas en Excel </a:t>
            </a:r>
            <a:r>
              <a:rPr lang="es-MX" sz="1400" i="1" dirty="0">
                <a:solidFill>
                  <a:schemeClr val="bg1"/>
                </a:solidFill>
                <a:latin typeface="+mj-lt"/>
              </a:rPr>
              <a:t>pág. 13</a:t>
            </a:r>
          </a:p>
          <a:p>
            <a:pPr>
              <a:lnSpc>
                <a:spcPct val="150000"/>
              </a:lnSpc>
            </a:pPr>
            <a:r>
              <a:rPr lang="es-MX" sz="1400" dirty="0">
                <a:solidFill>
                  <a:srgbClr val="1AC2C9"/>
                </a:solidFill>
              </a:rPr>
              <a:t>✮  Programación de Macros con VBA en Excel </a:t>
            </a:r>
            <a:r>
              <a:rPr lang="es-MX" sz="1400" i="1" dirty="0">
                <a:solidFill>
                  <a:schemeClr val="bg1"/>
                </a:solidFill>
                <a:latin typeface="+mj-lt"/>
              </a:rPr>
              <a:t>pág. 14</a:t>
            </a:r>
          </a:p>
        </p:txBody>
      </p:sp>
      <p:sp>
        <p:nvSpPr>
          <p:cNvPr id="9" name="Rectángulo 8">
            <a:extLst>
              <a:ext uri="{FF2B5EF4-FFF2-40B4-BE49-F238E27FC236}">
                <a16:creationId xmlns:a16="http://schemas.microsoft.com/office/drawing/2014/main" id="{B91853C6-B80B-874E-9BCD-A02E7B12DA85}"/>
              </a:ext>
            </a:extLst>
          </p:cNvPr>
          <p:cNvSpPr/>
          <p:nvPr/>
        </p:nvSpPr>
        <p:spPr>
          <a:xfrm>
            <a:off x="215415" y="347630"/>
            <a:ext cx="4081757" cy="6228000"/>
          </a:xfrm>
          <a:prstGeom prst="rect">
            <a:avLst/>
          </a:prstGeom>
          <a:solidFill>
            <a:schemeClr val="tx1">
              <a:alpha val="6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MX" sz="2300" b="1" u="sng" dirty="0">
                <a:solidFill>
                  <a:srgbClr val="D5FC79"/>
                </a:solidFill>
              </a:rPr>
              <a:t>PRODUCTIVIDAD EMPRESARIAL</a:t>
            </a:r>
          </a:p>
          <a:p>
            <a:endParaRPr lang="es-MX" dirty="0">
              <a:solidFill>
                <a:srgbClr val="D5FC79"/>
              </a:solidFill>
            </a:endParaRPr>
          </a:p>
          <a:p>
            <a:pPr>
              <a:lnSpc>
                <a:spcPct val="150000"/>
              </a:lnSpc>
            </a:pPr>
            <a:r>
              <a:rPr lang="es-MX" sz="1200" dirty="0">
                <a:solidFill>
                  <a:srgbClr val="FF7E79"/>
                </a:solidFill>
              </a:rPr>
              <a:t>✮ </a:t>
            </a:r>
            <a:r>
              <a:rPr lang="es-MX" sz="1200" dirty="0">
                <a:solidFill>
                  <a:srgbClr val="D5FC79"/>
                </a:solidFill>
              </a:rPr>
              <a:t>ABC de la Negociación  </a:t>
            </a:r>
            <a:r>
              <a:rPr lang="es-MX" sz="1200" i="1" dirty="0">
                <a:solidFill>
                  <a:schemeClr val="bg1"/>
                </a:solidFill>
                <a:latin typeface="+mj-lt"/>
              </a:rPr>
              <a:t>pág. 18</a:t>
            </a:r>
          </a:p>
          <a:p>
            <a:pPr>
              <a:lnSpc>
                <a:spcPct val="150000"/>
              </a:lnSpc>
            </a:pPr>
            <a:r>
              <a:rPr lang="es-MX" sz="1200" dirty="0">
                <a:solidFill>
                  <a:srgbClr val="FFFC00"/>
                </a:solidFill>
              </a:rPr>
              <a:t>✮</a:t>
            </a:r>
            <a:r>
              <a:rPr lang="es-MX" sz="1200" dirty="0">
                <a:solidFill>
                  <a:srgbClr val="D5FC79"/>
                </a:solidFill>
              </a:rPr>
              <a:t> Administración del Tiempo y la Productividad en Tiempos de Covid 19 </a:t>
            </a:r>
            <a:r>
              <a:rPr lang="es-MX" sz="1200" i="1" dirty="0">
                <a:solidFill>
                  <a:schemeClr val="bg1"/>
                </a:solidFill>
                <a:latin typeface="+mj-lt"/>
              </a:rPr>
              <a:t>pág. 19</a:t>
            </a:r>
            <a:endParaRPr lang="es-MX" sz="1200" dirty="0">
              <a:solidFill>
                <a:srgbClr val="D5FC79"/>
              </a:solidFill>
              <a:latin typeface="+mj-lt"/>
            </a:endParaRPr>
          </a:p>
          <a:p>
            <a:pPr>
              <a:lnSpc>
                <a:spcPct val="150000"/>
              </a:lnSpc>
            </a:pPr>
            <a:r>
              <a:rPr lang="es-MX" sz="1200" dirty="0">
                <a:solidFill>
                  <a:srgbClr val="D5FC79"/>
                </a:solidFill>
              </a:rPr>
              <a:t>✮ Binomio Perfecto: Inteligencia Emocional y Programación Neurolingüística </a:t>
            </a:r>
            <a:r>
              <a:rPr lang="es-MX" sz="1200" i="1" dirty="0">
                <a:solidFill>
                  <a:schemeClr val="bg1"/>
                </a:solidFill>
                <a:latin typeface="+mj-lt"/>
              </a:rPr>
              <a:t>pág. 20</a:t>
            </a:r>
            <a:endParaRPr lang="es-MX" sz="1200" dirty="0">
              <a:solidFill>
                <a:srgbClr val="D5FC79"/>
              </a:solidFill>
              <a:latin typeface="+mj-lt"/>
            </a:endParaRPr>
          </a:p>
          <a:p>
            <a:pPr>
              <a:lnSpc>
                <a:spcPct val="150000"/>
              </a:lnSpc>
            </a:pPr>
            <a:r>
              <a:rPr lang="es-MX" sz="1200" dirty="0">
                <a:solidFill>
                  <a:srgbClr val="D5FC79"/>
                </a:solidFill>
              </a:rPr>
              <a:t>✮ Construcción y Gestión de la Felicidad Organizacional.     </a:t>
            </a:r>
            <a:r>
              <a:rPr lang="es-MX" sz="1200" i="1" dirty="0">
                <a:solidFill>
                  <a:schemeClr val="bg1"/>
                </a:solidFill>
                <a:latin typeface="+mj-lt"/>
              </a:rPr>
              <a:t>pág. 21</a:t>
            </a:r>
            <a:endParaRPr lang="es-MX" sz="1200" dirty="0">
              <a:solidFill>
                <a:srgbClr val="D5FC79"/>
              </a:solidFill>
              <a:latin typeface="+mj-lt"/>
            </a:endParaRPr>
          </a:p>
          <a:p>
            <a:pPr>
              <a:lnSpc>
                <a:spcPct val="150000"/>
              </a:lnSpc>
            </a:pPr>
            <a:r>
              <a:rPr lang="es-MX" sz="1200" dirty="0">
                <a:solidFill>
                  <a:srgbClr val="FFFC00"/>
                </a:solidFill>
              </a:rPr>
              <a:t>✮</a:t>
            </a:r>
            <a:r>
              <a:rPr lang="es-MX" sz="1200" dirty="0">
                <a:solidFill>
                  <a:srgbClr val="D5FC79"/>
                </a:solidFill>
              </a:rPr>
              <a:t> Desarrollo de la Inteligencia Emocional en los Equipos de trabajo en Covid 19 </a:t>
            </a:r>
            <a:r>
              <a:rPr lang="es-MX" sz="1200" i="1" dirty="0">
                <a:solidFill>
                  <a:schemeClr val="bg1"/>
                </a:solidFill>
                <a:latin typeface="+mj-lt"/>
              </a:rPr>
              <a:t>pág. 22</a:t>
            </a:r>
            <a:endParaRPr lang="es-MX" sz="1200" dirty="0">
              <a:solidFill>
                <a:srgbClr val="D5FC79"/>
              </a:solidFill>
              <a:latin typeface="+mj-lt"/>
            </a:endParaRPr>
          </a:p>
          <a:p>
            <a:pPr>
              <a:lnSpc>
                <a:spcPct val="150000"/>
              </a:lnSpc>
            </a:pPr>
            <a:r>
              <a:rPr lang="es-MX" sz="1200" dirty="0">
                <a:solidFill>
                  <a:srgbClr val="D5FC79"/>
                </a:solidFill>
              </a:rPr>
              <a:t>✮ Empoderamiento Estratégico </a:t>
            </a:r>
            <a:r>
              <a:rPr lang="es-MX" sz="1200" i="1" dirty="0">
                <a:solidFill>
                  <a:schemeClr val="bg1"/>
                </a:solidFill>
                <a:latin typeface="+mj-lt"/>
              </a:rPr>
              <a:t>pág. 23</a:t>
            </a:r>
            <a:endParaRPr lang="es-MX" sz="1200" dirty="0">
              <a:solidFill>
                <a:srgbClr val="D5FC79"/>
              </a:solidFill>
              <a:latin typeface="+mj-lt"/>
            </a:endParaRPr>
          </a:p>
          <a:p>
            <a:pPr>
              <a:lnSpc>
                <a:spcPct val="150000"/>
              </a:lnSpc>
            </a:pPr>
            <a:r>
              <a:rPr lang="es-MX" sz="1200" dirty="0">
                <a:solidFill>
                  <a:srgbClr val="D5FC79"/>
                </a:solidFill>
              </a:rPr>
              <a:t>✮ Formación de Facilitadores Internos </a:t>
            </a:r>
            <a:r>
              <a:rPr lang="es-MX" sz="1200" i="1" dirty="0">
                <a:solidFill>
                  <a:schemeClr val="bg1"/>
                </a:solidFill>
                <a:latin typeface="+mj-lt"/>
              </a:rPr>
              <a:t>pág. 24</a:t>
            </a:r>
            <a:endParaRPr lang="es-MX" sz="1200" dirty="0">
              <a:solidFill>
                <a:srgbClr val="D5FC79"/>
              </a:solidFill>
              <a:latin typeface="+mj-lt"/>
            </a:endParaRPr>
          </a:p>
          <a:p>
            <a:pPr>
              <a:lnSpc>
                <a:spcPct val="150000"/>
              </a:lnSpc>
            </a:pPr>
            <a:r>
              <a:rPr lang="es-MX" sz="1200" dirty="0">
                <a:solidFill>
                  <a:srgbClr val="D5FC79"/>
                </a:solidFill>
              </a:rPr>
              <a:t>✮ Gestión de RRHH en tiempo de Covid 19 </a:t>
            </a:r>
            <a:r>
              <a:rPr lang="es-MX" sz="1200" i="1" dirty="0">
                <a:solidFill>
                  <a:schemeClr val="bg1"/>
                </a:solidFill>
                <a:latin typeface="+mj-lt"/>
              </a:rPr>
              <a:t>pág. 25</a:t>
            </a:r>
            <a:endParaRPr lang="es-MX" sz="1200" dirty="0">
              <a:solidFill>
                <a:srgbClr val="D5FC79"/>
              </a:solidFill>
              <a:latin typeface="+mj-lt"/>
            </a:endParaRPr>
          </a:p>
          <a:p>
            <a:pPr>
              <a:lnSpc>
                <a:spcPct val="150000"/>
              </a:lnSpc>
            </a:pPr>
            <a:r>
              <a:rPr lang="es-MX" sz="1200" dirty="0">
                <a:solidFill>
                  <a:srgbClr val="D5FC79"/>
                </a:solidFill>
              </a:rPr>
              <a:t>✮ Gestión de Proyectos </a:t>
            </a:r>
            <a:r>
              <a:rPr lang="es-MX" sz="1200" i="1" dirty="0">
                <a:solidFill>
                  <a:schemeClr val="bg1"/>
                </a:solidFill>
                <a:latin typeface="+mj-lt"/>
              </a:rPr>
              <a:t>pág. 26</a:t>
            </a:r>
            <a:endParaRPr lang="es-MX" sz="1200" dirty="0">
              <a:solidFill>
                <a:srgbClr val="D5FC79"/>
              </a:solidFill>
              <a:latin typeface="+mj-lt"/>
            </a:endParaRPr>
          </a:p>
          <a:p>
            <a:pPr>
              <a:lnSpc>
                <a:spcPct val="150000"/>
              </a:lnSpc>
            </a:pPr>
            <a:r>
              <a:rPr lang="es-MX" sz="1200" dirty="0">
                <a:solidFill>
                  <a:srgbClr val="D5FC79"/>
                </a:solidFill>
              </a:rPr>
              <a:t>✮ Importancia Crucial del Enfoque a Resultados en Pandemia Integración de Equipos de Trabajo </a:t>
            </a:r>
            <a:r>
              <a:rPr lang="es-MX" sz="1200" i="1" dirty="0">
                <a:solidFill>
                  <a:schemeClr val="bg1"/>
                </a:solidFill>
                <a:latin typeface="+mj-lt"/>
              </a:rPr>
              <a:t>pág. 27</a:t>
            </a:r>
            <a:endParaRPr lang="es-MX" sz="1200" dirty="0">
              <a:solidFill>
                <a:srgbClr val="D5FC79"/>
              </a:solidFill>
              <a:latin typeface="+mj-lt"/>
            </a:endParaRPr>
          </a:p>
          <a:p>
            <a:pPr>
              <a:lnSpc>
                <a:spcPct val="150000"/>
              </a:lnSpc>
            </a:pPr>
            <a:r>
              <a:rPr lang="es-MX" sz="1200" dirty="0">
                <a:solidFill>
                  <a:srgbClr val="D5FC79"/>
                </a:solidFill>
              </a:rPr>
              <a:t>✮ Liderazgo incluyente para Integrar Equipos diversos y ágiles en un Ambiente Presencial y Remoto </a:t>
            </a:r>
            <a:r>
              <a:rPr lang="es-MX" sz="1200" i="1" dirty="0">
                <a:solidFill>
                  <a:schemeClr val="bg1"/>
                </a:solidFill>
                <a:latin typeface="+mj-lt"/>
              </a:rPr>
              <a:t>pág. 28</a:t>
            </a:r>
            <a:endParaRPr lang="es-MX" sz="1200" dirty="0">
              <a:solidFill>
                <a:srgbClr val="D5FC79"/>
              </a:solidFill>
              <a:latin typeface="+mj-lt"/>
            </a:endParaRPr>
          </a:p>
          <a:p>
            <a:pPr>
              <a:lnSpc>
                <a:spcPct val="150000"/>
              </a:lnSpc>
            </a:pPr>
            <a:r>
              <a:rPr lang="es-MX" sz="1200" dirty="0">
                <a:solidFill>
                  <a:srgbClr val="D5FC79"/>
                </a:solidFill>
              </a:rPr>
              <a:t>✮ Planeación y Alineación Estratégica </a:t>
            </a:r>
            <a:r>
              <a:rPr lang="es-MX" sz="1200" i="1" dirty="0">
                <a:solidFill>
                  <a:schemeClr val="bg1"/>
                </a:solidFill>
                <a:latin typeface="+mj-lt"/>
              </a:rPr>
              <a:t>pág. 29</a:t>
            </a:r>
            <a:endParaRPr lang="es-MX" sz="1200" dirty="0">
              <a:solidFill>
                <a:srgbClr val="D5FC79"/>
              </a:solidFill>
              <a:latin typeface="+mj-lt"/>
            </a:endParaRPr>
          </a:p>
          <a:p>
            <a:pPr>
              <a:lnSpc>
                <a:spcPct val="150000"/>
              </a:lnSpc>
            </a:pPr>
            <a:r>
              <a:rPr lang="es-MX" sz="1200" dirty="0">
                <a:solidFill>
                  <a:srgbClr val="D5FC79"/>
                </a:solidFill>
              </a:rPr>
              <a:t>✮ Servicio Extraordinario (la diferencia entre tener y no tener Clientes) </a:t>
            </a:r>
            <a:r>
              <a:rPr lang="es-MX" sz="1200" i="1" dirty="0">
                <a:solidFill>
                  <a:schemeClr val="bg1"/>
                </a:solidFill>
                <a:latin typeface="+mj-lt"/>
              </a:rPr>
              <a:t>pág. 30</a:t>
            </a:r>
          </a:p>
        </p:txBody>
      </p:sp>
      <p:sp>
        <p:nvSpPr>
          <p:cNvPr id="19" name="CuadroTexto 18">
            <a:extLst>
              <a:ext uri="{FF2B5EF4-FFF2-40B4-BE49-F238E27FC236}">
                <a16:creationId xmlns:a16="http://schemas.microsoft.com/office/drawing/2014/main" id="{B99964F9-4B82-714D-B91F-E3C849FF6F3A}"/>
              </a:ext>
            </a:extLst>
          </p:cNvPr>
          <p:cNvSpPr txBox="1"/>
          <p:nvPr/>
        </p:nvSpPr>
        <p:spPr>
          <a:xfrm>
            <a:off x="4844153" y="2846739"/>
            <a:ext cx="2964872" cy="923330"/>
          </a:xfrm>
          <a:prstGeom prst="rect">
            <a:avLst/>
          </a:prstGeom>
          <a:solidFill>
            <a:schemeClr val="tx1">
              <a:alpha val="83000"/>
            </a:schemeClr>
          </a:solidFill>
        </p:spPr>
        <p:txBody>
          <a:bodyPr wrap="square" rtlCol="0">
            <a:spAutoFit/>
          </a:bodyPr>
          <a:lstStyle/>
          <a:p>
            <a:r>
              <a:rPr lang="es-MX" sz="5400" b="1" dirty="0">
                <a:solidFill>
                  <a:schemeClr val="bg1"/>
                </a:solidFill>
                <a:cs typeface="Apple Chancery" panose="03020702040506060504" pitchFamily="66" charset="-79"/>
              </a:rPr>
              <a:t>Í N D I C E</a:t>
            </a:r>
          </a:p>
        </p:txBody>
      </p:sp>
    </p:spTree>
    <p:extLst>
      <p:ext uri="{BB962C8B-B14F-4D97-AF65-F5344CB8AC3E}">
        <p14:creationId xmlns:p14="http://schemas.microsoft.com/office/powerpoint/2010/main" val="3979846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2400" b="1" dirty="0">
                <a:solidFill>
                  <a:schemeClr val="bg1"/>
                </a:solidFill>
                <a:latin typeface="+mn-lt"/>
              </a:rPr>
              <a:t>TEMARIO</a:t>
            </a:r>
            <a:br>
              <a:rPr lang="es-MX" sz="1000" b="1" dirty="0">
                <a:solidFill>
                  <a:schemeClr val="bg1"/>
                </a:solidFill>
                <a:latin typeface="+mn-lt"/>
              </a:rPr>
            </a:br>
            <a:br>
              <a:rPr lang="es-MX" sz="1000" b="1" dirty="0">
                <a:solidFill>
                  <a:schemeClr val="bg1"/>
                </a:solidFill>
                <a:latin typeface="+mn-lt"/>
              </a:rPr>
            </a:br>
            <a:r>
              <a:rPr lang="es-ES" sz="1400" b="1" dirty="0">
                <a:solidFill>
                  <a:schemeClr val="bg1"/>
                </a:solidFill>
                <a:latin typeface="+mn-lt"/>
              </a:rPr>
              <a:t>TEMA 1. COMUNICACIÓN</a:t>
            </a:r>
            <a:br>
              <a:rPr lang="es-MX" sz="1400" dirty="0">
                <a:solidFill>
                  <a:schemeClr val="bg1"/>
                </a:solidFill>
                <a:latin typeface="+mn-lt"/>
              </a:rPr>
            </a:br>
            <a:r>
              <a:rPr lang="es-MX" sz="1400" dirty="0">
                <a:solidFill>
                  <a:schemeClr val="bg1"/>
                </a:solidFill>
              </a:rPr>
              <a:t>✦ </a:t>
            </a:r>
            <a:r>
              <a:rPr lang="es-ES" sz="1400" dirty="0">
                <a:solidFill>
                  <a:schemeClr val="bg1"/>
                </a:solidFill>
                <a:latin typeface="+mn-lt"/>
              </a:rPr>
              <a:t>La comunicación</a:t>
            </a:r>
            <a:br>
              <a:rPr lang="es-MX" sz="1400" dirty="0">
                <a:solidFill>
                  <a:schemeClr val="bg1"/>
                </a:solidFill>
                <a:latin typeface="+mn-lt"/>
              </a:rPr>
            </a:br>
            <a:r>
              <a:rPr lang="es-MX" sz="1400" dirty="0">
                <a:solidFill>
                  <a:schemeClr val="bg1"/>
                </a:solidFill>
              </a:rPr>
              <a:t>✦ </a:t>
            </a:r>
            <a:r>
              <a:rPr lang="es-ES" sz="1400" dirty="0">
                <a:solidFill>
                  <a:schemeClr val="bg1"/>
                </a:solidFill>
                <a:latin typeface="+mn-lt"/>
              </a:rPr>
              <a:t>La comunicación en el mundo actual</a:t>
            </a:r>
            <a:br>
              <a:rPr lang="es-MX" sz="1400" dirty="0">
                <a:solidFill>
                  <a:schemeClr val="bg1"/>
                </a:solidFill>
                <a:latin typeface="+mn-lt"/>
              </a:rPr>
            </a:br>
            <a:r>
              <a:rPr lang="es-MX" sz="1400" dirty="0">
                <a:solidFill>
                  <a:schemeClr val="bg1"/>
                </a:solidFill>
              </a:rPr>
              <a:t>✦ </a:t>
            </a:r>
            <a:r>
              <a:rPr lang="es-ES" sz="1400" dirty="0">
                <a:solidFill>
                  <a:schemeClr val="bg1"/>
                </a:solidFill>
                <a:latin typeface="+mn-lt"/>
              </a:rPr>
              <a:t>Cómo nos comunicamos actualmente</a:t>
            </a:r>
            <a:br>
              <a:rPr lang="es-MX" sz="1400" dirty="0">
                <a:solidFill>
                  <a:schemeClr val="bg1"/>
                </a:solidFill>
                <a:latin typeface="+mn-lt"/>
              </a:rPr>
            </a:br>
            <a:r>
              <a:rPr lang="es-MX" sz="1400" dirty="0">
                <a:solidFill>
                  <a:schemeClr val="bg1"/>
                </a:solidFill>
              </a:rPr>
              <a:t>✦ </a:t>
            </a:r>
            <a:r>
              <a:rPr lang="es-ES" sz="1400" dirty="0">
                <a:solidFill>
                  <a:schemeClr val="bg1"/>
                </a:solidFill>
                <a:latin typeface="+mn-lt"/>
              </a:rPr>
              <a:t>Tipos de comunicación</a:t>
            </a:r>
            <a:br>
              <a:rPr lang="es-MX" sz="1400" dirty="0">
                <a:solidFill>
                  <a:schemeClr val="bg1"/>
                </a:solidFill>
                <a:latin typeface="+mn-lt"/>
              </a:rPr>
            </a:br>
            <a:r>
              <a:rPr lang="es-ES" sz="1400" i="1" dirty="0">
                <a:solidFill>
                  <a:schemeClr val="bg1"/>
                </a:solidFill>
                <a:latin typeface="+mn-lt"/>
              </a:rPr>
              <a:t> </a:t>
            </a:r>
            <a:br>
              <a:rPr lang="es-MX" sz="1400" dirty="0">
                <a:solidFill>
                  <a:schemeClr val="bg1"/>
                </a:solidFill>
                <a:latin typeface="+mn-lt"/>
              </a:rPr>
            </a:br>
            <a:r>
              <a:rPr lang="es-ES" sz="1400" b="1" dirty="0">
                <a:solidFill>
                  <a:schemeClr val="bg1"/>
                </a:solidFill>
                <a:latin typeface="+mn-lt"/>
              </a:rPr>
              <a:t>TEMA 2. ASERTIVIDAD</a:t>
            </a:r>
            <a:br>
              <a:rPr lang="es-MX" sz="1400" b="1" dirty="0">
                <a:solidFill>
                  <a:schemeClr val="bg1"/>
                </a:solidFill>
                <a:latin typeface="+mn-lt"/>
              </a:rPr>
            </a:br>
            <a:r>
              <a:rPr lang="es-MX" sz="1400" dirty="0">
                <a:solidFill>
                  <a:schemeClr val="bg1"/>
                </a:solidFill>
              </a:rPr>
              <a:t>✦ </a:t>
            </a:r>
            <a:r>
              <a:rPr lang="es-ES" sz="1400" dirty="0">
                <a:solidFill>
                  <a:schemeClr val="bg1"/>
                </a:solidFill>
                <a:latin typeface="+mn-lt"/>
              </a:rPr>
              <a:t>¿Qué es la asertividad?</a:t>
            </a:r>
            <a:br>
              <a:rPr lang="es-MX" sz="1400" dirty="0">
                <a:solidFill>
                  <a:schemeClr val="bg1"/>
                </a:solidFill>
                <a:latin typeface="+mn-lt"/>
              </a:rPr>
            </a:br>
            <a:r>
              <a:rPr lang="es-MX" sz="1400" dirty="0">
                <a:solidFill>
                  <a:schemeClr val="bg1"/>
                </a:solidFill>
              </a:rPr>
              <a:t>✦ </a:t>
            </a:r>
            <a:r>
              <a:rPr lang="es-ES" sz="1400" dirty="0">
                <a:solidFill>
                  <a:schemeClr val="bg1"/>
                </a:solidFill>
                <a:latin typeface="+mn-lt"/>
              </a:rPr>
              <a:t>Cuándo y cómo usar la asertividad</a:t>
            </a:r>
            <a:br>
              <a:rPr lang="es-MX" sz="1400" dirty="0">
                <a:solidFill>
                  <a:schemeClr val="bg1"/>
                </a:solidFill>
                <a:latin typeface="+mn-lt"/>
              </a:rPr>
            </a:br>
            <a:r>
              <a:rPr lang="es-MX" sz="1400" dirty="0">
                <a:solidFill>
                  <a:schemeClr val="bg1"/>
                </a:solidFill>
              </a:rPr>
              <a:t>✦ </a:t>
            </a:r>
            <a:r>
              <a:rPr lang="es-ES" sz="1400" dirty="0">
                <a:solidFill>
                  <a:schemeClr val="bg1"/>
                </a:solidFill>
                <a:latin typeface="+mn-lt"/>
              </a:rPr>
              <a:t>¿Soy asertivo?</a:t>
            </a:r>
            <a:br>
              <a:rPr lang="es-MX" sz="1400" dirty="0">
                <a:solidFill>
                  <a:schemeClr val="bg1"/>
                </a:solidFill>
                <a:latin typeface="+mn-lt"/>
              </a:rPr>
            </a:br>
            <a:r>
              <a:rPr lang="es-MX" sz="1400" dirty="0">
                <a:solidFill>
                  <a:schemeClr val="bg1"/>
                </a:solidFill>
              </a:rPr>
              <a:t>✦ </a:t>
            </a:r>
            <a:r>
              <a:rPr lang="es-ES" sz="1400" dirty="0" err="1">
                <a:solidFill>
                  <a:schemeClr val="bg1"/>
                </a:solidFill>
                <a:latin typeface="+mn-lt"/>
              </a:rPr>
              <a:t>Tips</a:t>
            </a:r>
            <a:r>
              <a:rPr lang="es-ES" sz="1400" dirty="0">
                <a:solidFill>
                  <a:schemeClr val="bg1"/>
                </a:solidFill>
                <a:latin typeface="+mn-lt"/>
              </a:rPr>
              <a:t> sobre la Asertividad</a:t>
            </a:r>
            <a:br>
              <a:rPr lang="es-MX" sz="1400" dirty="0">
                <a:solidFill>
                  <a:schemeClr val="bg1"/>
                </a:solidFill>
                <a:latin typeface="+mn-lt"/>
              </a:rPr>
            </a:br>
            <a:r>
              <a:rPr lang="es-ES" sz="1400" dirty="0">
                <a:solidFill>
                  <a:schemeClr val="bg1"/>
                </a:solidFill>
                <a:latin typeface="+mn-lt"/>
              </a:rPr>
              <a:t> </a:t>
            </a:r>
            <a:br>
              <a:rPr lang="es-MX" sz="1400" dirty="0">
                <a:solidFill>
                  <a:schemeClr val="bg1"/>
                </a:solidFill>
                <a:latin typeface="+mn-lt"/>
              </a:rPr>
            </a:br>
            <a:r>
              <a:rPr lang="es-ES" sz="1400" b="1" dirty="0">
                <a:solidFill>
                  <a:schemeClr val="bg1"/>
                </a:solidFill>
                <a:latin typeface="+mn-lt"/>
              </a:rPr>
              <a:t>TEMA 3. COMUNICACIÓN ASERTIVA</a:t>
            </a:r>
            <a:br>
              <a:rPr lang="es-MX" sz="1400" b="1" dirty="0">
                <a:solidFill>
                  <a:schemeClr val="bg1"/>
                </a:solidFill>
                <a:latin typeface="+mn-lt"/>
              </a:rPr>
            </a:br>
            <a:r>
              <a:rPr lang="es-MX" sz="1400" dirty="0">
                <a:solidFill>
                  <a:schemeClr val="bg1"/>
                </a:solidFill>
              </a:rPr>
              <a:t>✦ </a:t>
            </a:r>
            <a:r>
              <a:rPr lang="es-ES" sz="1400" dirty="0">
                <a:solidFill>
                  <a:schemeClr val="bg1"/>
                </a:solidFill>
                <a:latin typeface="+mn-lt"/>
              </a:rPr>
              <a:t>Comunicación Asertiva ¿cuándo usarla?</a:t>
            </a:r>
            <a:br>
              <a:rPr lang="es-MX" sz="1400" dirty="0">
                <a:solidFill>
                  <a:schemeClr val="bg1"/>
                </a:solidFill>
                <a:latin typeface="+mn-lt"/>
              </a:rPr>
            </a:br>
            <a:r>
              <a:rPr lang="es-MX" sz="1400" dirty="0">
                <a:solidFill>
                  <a:schemeClr val="bg1"/>
                </a:solidFill>
              </a:rPr>
              <a:t>✦ </a:t>
            </a:r>
            <a:r>
              <a:rPr lang="es-ES" sz="1400" dirty="0">
                <a:solidFill>
                  <a:schemeClr val="bg1"/>
                </a:solidFill>
                <a:latin typeface="+mn-lt"/>
              </a:rPr>
              <a:t>Reuniones de trabajo y asertividad</a:t>
            </a:r>
            <a:br>
              <a:rPr lang="es-MX" sz="1400" dirty="0">
                <a:solidFill>
                  <a:schemeClr val="bg1"/>
                </a:solidFill>
                <a:latin typeface="+mn-lt"/>
              </a:rPr>
            </a:br>
            <a:r>
              <a:rPr lang="es-MX" sz="1400" dirty="0">
                <a:solidFill>
                  <a:schemeClr val="bg1"/>
                </a:solidFill>
              </a:rPr>
              <a:t>✦ </a:t>
            </a:r>
            <a:r>
              <a:rPr lang="es-ES" sz="1400" dirty="0">
                <a:solidFill>
                  <a:schemeClr val="bg1"/>
                </a:solidFill>
                <a:latin typeface="+mn-lt"/>
              </a:rPr>
              <a:t>Comunicándome asertivamente</a:t>
            </a:r>
            <a:br>
              <a:rPr lang="es-MX" sz="1400" dirty="0">
                <a:solidFill>
                  <a:schemeClr val="bg1"/>
                </a:solidFill>
                <a:latin typeface="+mn-lt"/>
              </a:rPr>
            </a:br>
            <a:r>
              <a:rPr lang="es-MX" sz="1400" dirty="0">
                <a:solidFill>
                  <a:schemeClr val="bg1"/>
                </a:solidFill>
              </a:rPr>
              <a:t>✦ </a:t>
            </a:r>
            <a:r>
              <a:rPr lang="es-ES" sz="1400" dirty="0" err="1">
                <a:solidFill>
                  <a:schemeClr val="bg1"/>
                </a:solidFill>
                <a:latin typeface="+mn-lt"/>
              </a:rPr>
              <a:t>Tips</a:t>
            </a:r>
            <a:r>
              <a:rPr lang="es-ES" sz="1400" dirty="0">
                <a:solidFill>
                  <a:schemeClr val="bg1"/>
                </a:solidFill>
                <a:latin typeface="+mn-lt"/>
              </a:rPr>
              <a:t> de Comunicación Asertiva</a:t>
            </a:r>
            <a:br>
              <a:rPr lang="es-MX" sz="1400" dirty="0">
                <a:solidFill>
                  <a:schemeClr val="bg1"/>
                </a:solidFill>
                <a:latin typeface="+mn-lt"/>
              </a:rPr>
            </a:br>
            <a:r>
              <a:rPr lang="es-ES" sz="1400" dirty="0">
                <a:solidFill>
                  <a:schemeClr val="bg1"/>
                </a:solidFill>
                <a:latin typeface="+mn-lt"/>
              </a:rPr>
              <a:t> </a:t>
            </a:r>
            <a:br>
              <a:rPr lang="es-MX" sz="1400" dirty="0">
                <a:solidFill>
                  <a:schemeClr val="bg1"/>
                </a:solidFill>
                <a:latin typeface="+mn-lt"/>
              </a:rPr>
            </a:br>
            <a:r>
              <a:rPr lang="es-ES" sz="1400" b="1" dirty="0">
                <a:solidFill>
                  <a:schemeClr val="bg1"/>
                </a:solidFill>
                <a:latin typeface="+mn-lt"/>
              </a:rPr>
              <a:t>TEMA 4. PERSONALIDADES EN LA COMUNICACIÓN</a:t>
            </a:r>
            <a:br>
              <a:rPr lang="es-MX" sz="1400" b="1" dirty="0">
                <a:solidFill>
                  <a:schemeClr val="bg1"/>
                </a:solidFill>
                <a:latin typeface="+mn-lt"/>
              </a:rPr>
            </a:br>
            <a:r>
              <a:rPr lang="es-MX" sz="1400" dirty="0">
                <a:solidFill>
                  <a:schemeClr val="bg1"/>
                </a:solidFill>
              </a:rPr>
              <a:t>✦ </a:t>
            </a:r>
            <a:r>
              <a:rPr lang="es-ES" sz="1400" dirty="0">
                <a:solidFill>
                  <a:schemeClr val="bg1"/>
                </a:solidFill>
                <a:latin typeface="+mn-lt"/>
              </a:rPr>
              <a:t>Tipos de Personalidades</a:t>
            </a:r>
            <a:br>
              <a:rPr lang="es-MX" sz="1400" dirty="0">
                <a:solidFill>
                  <a:schemeClr val="bg1"/>
                </a:solidFill>
                <a:latin typeface="+mn-lt"/>
              </a:rPr>
            </a:br>
            <a:r>
              <a:rPr lang="es-MX" sz="1400" dirty="0">
                <a:solidFill>
                  <a:schemeClr val="bg1"/>
                </a:solidFill>
              </a:rPr>
              <a:t>✦ </a:t>
            </a:r>
            <a:r>
              <a:rPr lang="es-ES" sz="1400" dirty="0">
                <a:solidFill>
                  <a:schemeClr val="bg1"/>
                </a:solidFill>
                <a:latin typeface="+mn-lt"/>
              </a:rPr>
              <a:t>Personalidad y Comunicación</a:t>
            </a:r>
            <a:br>
              <a:rPr lang="es-MX" sz="1400" dirty="0">
                <a:solidFill>
                  <a:schemeClr val="bg1"/>
                </a:solidFill>
                <a:latin typeface="+mn-lt"/>
              </a:rPr>
            </a:br>
            <a:r>
              <a:rPr lang="es-MX" sz="1400" dirty="0">
                <a:solidFill>
                  <a:schemeClr val="bg1"/>
                </a:solidFill>
              </a:rPr>
              <a:t>✦ </a:t>
            </a:r>
            <a:r>
              <a:rPr lang="es-ES" sz="1400" dirty="0">
                <a:solidFill>
                  <a:schemeClr val="bg1"/>
                </a:solidFill>
                <a:latin typeface="+mn-lt"/>
              </a:rPr>
              <a:t>Test de Personalidad</a:t>
            </a:r>
            <a:br>
              <a:rPr lang="es-MX" sz="1400" dirty="0">
                <a:solidFill>
                  <a:schemeClr val="bg1"/>
                </a:solidFill>
                <a:latin typeface="+mn-lt"/>
              </a:rPr>
            </a:br>
            <a:r>
              <a:rPr lang="es-MX" sz="1400" dirty="0">
                <a:solidFill>
                  <a:schemeClr val="bg1"/>
                </a:solidFill>
              </a:rPr>
              <a:t>✦ </a:t>
            </a:r>
            <a:r>
              <a:rPr lang="es-ES" sz="1400" dirty="0" err="1">
                <a:solidFill>
                  <a:schemeClr val="bg1"/>
                </a:solidFill>
                <a:latin typeface="+mn-lt"/>
              </a:rPr>
              <a:t>Tips</a:t>
            </a:r>
            <a:r>
              <a:rPr lang="es-ES" sz="1400" dirty="0">
                <a:solidFill>
                  <a:schemeClr val="bg1"/>
                </a:solidFill>
                <a:latin typeface="+mn-lt"/>
              </a:rPr>
              <a:t> para tu personalidad</a:t>
            </a:r>
            <a:br>
              <a:rPr lang="es-MX" sz="1400" dirty="0">
                <a:solidFill>
                  <a:schemeClr val="bg1"/>
                </a:solidFill>
                <a:latin typeface="+mn-lt"/>
              </a:rPr>
            </a:br>
            <a:r>
              <a:rPr lang="es-ES" sz="1400" dirty="0">
                <a:solidFill>
                  <a:schemeClr val="bg1"/>
                </a:solidFill>
                <a:latin typeface="+mn-lt"/>
              </a:rPr>
              <a:t> </a:t>
            </a:r>
            <a:br>
              <a:rPr lang="es-MX" sz="1400" dirty="0">
                <a:solidFill>
                  <a:schemeClr val="bg1"/>
                </a:solidFill>
                <a:latin typeface="+mn-lt"/>
              </a:rPr>
            </a:br>
            <a:r>
              <a:rPr lang="es-ES" sz="1400" b="1" dirty="0">
                <a:solidFill>
                  <a:schemeClr val="bg1"/>
                </a:solidFill>
                <a:latin typeface="+mn-lt"/>
              </a:rPr>
              <a:t>TEMA 5. PERSONAS ASERTIVAS</a:t>
            </a:r>
            <a:br>
              <a:rPr lang="es-MX" sz="1400" b="1" dirty="0">
                <a:solidFill>
                  <a:schemeClr val="bg1"/>
                </a:solidFill>
                <a:latin typeface="+mn-lt"/>
              </a:rPr>
            </a:br>
            <a:r>
              <a:rPr lang="es-MX" sz="1400" dirty="0">
                <a:solidFill>
                  <a:schemeClr val="bg1"/>
                </a:solidFill>
              </a:rPr>
              <a:t>✦ </a:t>
            </a:r>
            <a:r>
              <a:rPr lang="es-ES" sz="1400" dirty="0">
                <a:solidFill>
                  <a:schemeClr val="bg1"/>
                </a:solidFill>
                <a:latin typeface="+mn-lt"/>
              </a:rPr>
              <a:t>Las personas en mi familia y en mi trabajo ¿cómo son?</a:t>
            </a:r>
            <a:br>
              <a:rPr lang="es-MX" sz="1400" dirty="0">
                <a:solidFill>
                  <a:schemeClr val="bg1"/>
                </a:solidFill>
                <a:latin typeface="+mn-lt"/>
              </a:rPr>
            </a:br>
            <a:r>
              <a:rPr lang="es-MX" sz="1400" dirty="0">
                <a:solidFill>
                  <a:schemeClr val="bg1"/>
                </a:solidFill>
              </a:rPr>
              <a:t>✦ </a:t>
            </a:r>
            <a:r>
              <a:rPr lang="es-ES" sz="1400" dirty="0">
                <a:solidFill>
                  <a:schemeClr val="bg1"/>
                </a:solidFill>
                <a:latin typeface="+mn-lt"/>
              </a:rPr>
              <a:t>Características de una persona asertiva</a:t>
            </a:r>
            <a:br>
              <a:rPr lang="es-MX" sz="1400" dirty="0">
                <a:solidFill>
                  <a:schemeClr val="bg1"/>
                </a:solidFill>
                <a:latin typeface="+mn-lt"/>
              </a:rPr>
            </a:br>
            <a:r>
              <a:rPr lang="es-MX" sz="1400" dirty="0">
                <a:solidFill>
                  <a:schemeClr val="bg1"/>
                </a:solidFill>
              </a:rPr>
              <a:t>✦ </a:t>
            </a:r>
            <a:r>
              <a:rPr lang="es-ES" sz="1400" dirty="0">
                <a:solidFill>
                  <a:schemeClr val="bg1"/>
                </a:solidFill>
                <a:latin typeface="+mn-lt"/>
              </a:rPr>
              <a:t>¿Cómo identificar a una persona asertiva?</a:t>
            </a:r>
            <a:br>
              <a:rPr lang="es-MX" sz="1400" dirty="0">
                <a:solidFill>
                  <a:schemeClr val="bg1"/>
                </a:solidFill>
                <a:latin typeface="+mn-lt"/>
              </a:rPr>
            </a:br>
            <a:r>
              <a:rPr lang="es-MX" sz="1400" dirty="0">
                <a:solidFill>
                  <a:schemeClr val="bg1"/>
                </a:solidFill>
              </a:rPr>
              <a:t>✦ </a:t>
            </a:r>
            <a:r>
              <a:rPr lang="es-ES" sz="1400" dirty="0" err="1">
                <a:solidFill>
                  <a:schemeClr val="bg1"/>
                </a:solidFill>
                <a:latin typeface="+mn-lt"/>
              </a:rPr>
              <a:t>Tips</a:t>
            </a:r>
            <a:r>
              <a:rPr lang="es-ES" sz="1400" dirty="0">
                <a:solidFill>
                  <a:schemeClr val="bg1"/>
                </a:solidFill>
                <a:latin typeface="+mn-lt"/>
              </a:rPr>
              <a:t> para ser más </a:t>
            </a:r>
            <a:r>
              <a:rPr lang="es-ES" sz="1400" dirty="0" err="1">
                <a:solidFill>
                  <a:schemeClr val="bg1"/>
                </a:solidFill>
                <a:latin typeface="+mn-lt"/>
              </a:rPr>
              <a:t>Asertiv</a:t>
            </a:r>
            <a:r>
              <a:rPr lang="es-ES" sz="1400" dirty="0">
                <a:solidFill>
                  <a:schemeClr val="bg1"/>
                </a:solidFill>
                <a:latin typeface="+mn-lt"/>
              </a:rPr>
              <a:t>@</a:t>
            </a:r>
            <a:br>
              <a:rPr lang="es-MX" dirty="0">
                <a:solidFill>
                  <a:schemeClr val="bg1"/>
                </a:solidFill>
                <a:latin typeface="+mn-lt"/>
              </a:rPr>
            </a:br>
            <a:br>
              <a:rPr lang="es-MX" sz="500" dirty="0">
                <a:solidFill>
                  <a:schemeClr val="bg1"/>
                </a:solidFill>
              </a:rPr>
            </a:br>
            <a:br>
              <a:rPr lang="es-MX" sz="100" dirty="0">
                <a:solidFill>
                  <a:schemeClr val="bg1"/>
                </a:solidFill>
              </a:rPr>
            </a:br>
            <a:br>
              <a:rPr lang="es-MX" sz="600" dirty="0"/>
            </a:b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7326" y="4929457"/>
            <a:ext cx="6915890" cy="1690004"/>
          </a:xfrm>
          <a:solidFill>
            <a:schemeClr val="accent4"/>
          </a:solidFill>
        </p:spPr>
        <p:txBody>
          <a:bodyPr>
            <a:noAutofit/>
          </a:bodyPr>
          <a:lstStyle/>
          <a:p>
            <a:pPr algn="just"/>
            <a:r>
              <a:rPr lang="es-MX" sz="2400" b="1" dirty="0"/>
              <a:t>OBJETIVO: </a:t>
            </a:r>
            <a:r>
              <a:rPr lang="es-ES" sz="2000" dirty="0"/>
              <a:t>Al término del curso, el participante será capaz de identificar los elementos básicos para comunicarme de forma efectiva y asertiva con las personas utilizando herramientas de la comunicación asertiva en mi ámbito laboral y familiar para tener mejores relaciones interpersonales.</a:t>
            </a:r>
            <a:endParaRPr lang="es-MX" sz="2000" dirty="0"/>
          </a:p>
          <a:p>
            <a:pPr algn="just"/>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461665"/>
          </a:xfrm>
          <a:prstGeom prst="rect">
            <a:avLst/>
          </a:prstGeom>
          <a:solidFill>
            <a:schemeClr val="tx1"/>
          </a:solidFill>
        </p:spPr>
        <p:txBody>
          <a:bodyPr wrap="square" rtlCol="0">
            <a:spAutoFit/>
          </a:bodyPr>
          <a:lstStyle/>
          <a:p>
            <a:pPr algn="ctr"/>
            <a:r>
              <a:rPr lang="es-MX" sz="2400" b="1" dirty="0">
                <a:solidFill>
                  <a:schemeClr val="bg1"/>
                </a:solidFill>
              </a:rPr>
              <a:t>EL ABC DE LA COMUNICACIÓN EFECTIVA</a:t>
            </a:r>
          </a:p>
        </p:txBody>
      </p:sp>
      <p:pic>
        <p:nvPicPr>
          <p:cNvPr id="12" name="Marcador de posición de imagen 11" descr="Imagen que contiene dibujo, cuarto&#10;&#10;Descripción generada automáticamente">
            <a:extLst>
              <a:ext uri="{FF2B5EF4-FFF2-40B4-BE49-F238E27FC236}">
                <a16:creationId xmlns:a16="http://schemas.microsoft.com/office/drawing/2014/main" id="{B657B6BA-8ED3-DE4C-BAE2-B02E0F86B39C}"/>
              </a:ext>
            </a:extLst>
          </p:cNvPr>
          <p:cNvPicPr>
            <a:picLocks noGrp="1" noChangeAspect="1"/>
          </p:cNvPicPr>
          <p:nvPr>
            <p:ph type="pic" idx="1"/>
          </p:nvPr>
        </p:nvPicPr>
        <p:blipFill>
          <a:blip r:embed="rId3">
            <a:extLst>
              <a:ext uri="{837473B0-CC2E-450A-ABE3-18F120FF3D39}">
                <a1611:picAttrSrcUrl xmlns:a1611="http://schemas.microsoft.com/office/drawing/2016/11/main" r:id="rId4"/>
              </a:ext>
            </a:extLst>
          </a:blip>
          <a:srcRect t="10520" b="10520"/>
          <a:stretch>
            <a:fillRect/>
          </a:stretch>
        </p:blipFill>
        <p:spPr>
          <a:xfrm>
            <a:off x="5076824" y="699790"/>
            <a:ext cx="6915889" cy="3972223"/>
          </a:xfrm>
        </p:spPr>
      </p:pic>
    </p:spTree>
    <p:extLst>
      <p:ext uri="{BB962C8B-B14F-4D97-AF65-F5344CB8AC3E}">
        <p14:creationId xmlns:p14="http://schemas.microsoft.com/office/powerpoint/2010/main" val="778138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2400" b="1" dirty="0">
                <a:solidFill>
                  <a:schemeClr val="bg1"/>
                </a:solidFill>
                <a:latin typeface="+mn-lt"/>
              </a:rPr>
              <a:t>TEMARIO</a:t>
            </a:r>
            <a:br>
              <a:rPr lang="es-MX" sz="1000" b="1" dirty="0">
                <a:solidFill>
                  <a:schemeClr val="bg1"/>
                </a:solidFill>
                <a:latin typeface="+mn-lt"/>
              </a:rPr>
            </a:br>
            <a:br>
              <a:rPr lang="es-MX" sz="1000" b="1" dirty="0">
                <a:solidFill>
                  <a:schemeClr val="bg1"/>
                </a:solidFill>
                <a:latin typeface="+mn-lt"/>
              </a:rPr>
            </a:br>
            <a:r>
              <a:rPr lang="es-MX" sz="1400" b="1" dirty="0">
                <a:solidFill>
                  <a:schemeClr val="bg1"/>
                </a:solidFill>
                <a:latin typeface="+mn-lt"/>
              </a:rPr>
              <a:t>TEMA 1. EL CONFLICTO</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¿Qué es el conflicto?</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¿Cómo evitar el conflicto?</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Educar en y para el conflicto</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Tips para solucionar los conflictos</a:t>
            </a:r>
            <a:br>
              <a:rPr lang="es-MX" sz="1200" dirty="0">
                <a:solidFill>
                  <a:schemeClr val="bg1"/>
                </a:solidFill>
                <a:latin typeface="+mn-lt"/>
              </a:rPr>
            </a:br>
            <a:br>
              <a:rPr lang="es-MX" sz="1200" dirty="0">
                <a:solidFill>
                  <a:schemeClr val="bg1"/>
                </a:solidFill>
                <a:latin typeface="+mn-lt"/>
              </a:rPr>
            </a:br>
            <a:r>
              <a:rPr lang="es-MX" sz="1400" b="1" dirty="0">
                <a:solidFill>
                  <a:schemeClr val="bg1"/>
                </a:solidFill>
                <a:latin typeface="+mn-lt"/>
              </a:rPr>
              <a:t>TEMA 2. RESOLUCIÓN CREATIVA DE CONFLICTOS</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Resolución de conflictos</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Creatividad</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Conflictos y creatividad</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Técnicas para solucionar conflictos de forma creativa</a:t>
            </a:r>
            <a:br>
              <a:rPr lang="es-MX" sz="1200" dirty="0">
                <a:solidFill>
                  <a:schemeClr val="bg1"/>
                </a:solidFill>
                <a:latin typeface="+mn-lt"/>
              </a:rPr>
            </a:br>
            <a:r>
              <a:rPr lang="es-MX" sz="1200" dirty="0">
                <a:solidFill>
                  <a:schemeClr val="bg1"/>
                </a:solidFill>
                <a:latin typeface="+mn-lt"/>
              </a:rPr>
              <a:t> </a:t>
            </a:r>
            <a:br>
              <a:rPr lang="es-MX" sz="1200" dirty="0">
                <a:solidFill>
                  <a:schemeClr val="bg1"/>
                </a:solidFill>
                <a:latin typeface="+mn-lt"/>
              </a:rPr>
            </a:br>
            <a:r>
              <a:rPr lang="es-MX" sz="1400" b="1" dirty="0">
                <a:solidFill>
                  <a:schemeClr val="bg1"/>
                </a:solidFill>
                <a:latin typeface="+mn-lt"/>
              </a:rPr>
              <a:t>TEMA 3. EDUCAR PARA EL DIÁLOGO</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¿Qué es el diálogo?</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Transformación del conflicto</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Transformación de conflictos mediante el diálogo</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Dialogando, llegando a acuerdos y resolviendo los conflictos</a:t>
            </a:r>
            <a:br>
              <a:rPr lang="es-MX" sz="1200" dirty="0">
                <a:solidFill>
                  <a:schemeClr val="bg1"/>
                </a:solidFill>
                <a:latin typeface="+mn-lt"/>
              </a:rPr>
            </a:br>
            <a:r>
              <a:rPr lang="es-MX" sz="1400" b="1" dirty="0">
                <a:solidFill>
                  <a:schemeClr val="bg1"/>
                </a:solidFill>
                <a:latin typeface="+mn-lt"/>
              </a:rPr>
              <a:t> </a:t>
            </a:r>
            <a:br>
              <a:rPr lang="es-MX" sz="1400" b="1" dirty="0">
                <a:solidFill>
                  <a:schemeClr val="bg1"/>
                </a:solidFill>
                <a:latin typeface="+mn-lt"/>
              </a:rPr>
            </a:br>
            <a:r>
              <a:rPr lang="es-MX" sz="1400" b="1" dirty="0">
                <a:solidFill>
                  <a:schemeClr val="bg1"/>
                </a:solidFill>
                <a:latin typeface="+mn-lt"/>
              </a:rPr>
              <a:t>TEMA 4. CULTURA DE LA PAZ</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Cultura</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Paz</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Cultura de la paz</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Resolución pacífica de conflictos</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Resolución no violenta de conflictos</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Tips para promover una cultura de la paz</a:t>
            </a:r>
            <a:br>
              <a:rPr lang="es-MX" sz="1200" dirty="0">
                <a:solidFill>
                  <a:schemeClr val="bg1"/>
                </a:solidFill>
                <a:latin typeface="+mn-lt"/>
              </a:rPr>
            </a:br>
            <a:r>
              <a:rPr lang="es-MX" sz="1200" dirty="0">
                <a:solidFill>
                  <a:schemeClr val="bg1"/>
                </a:solidFill>
                <a:latin typeface="+mn-lt"/>
              </a:rPr>
              <a:t> </a:t>
            </a:r>
            <a:br>
              <a:rPr lang="es-MX" sz="1200" dirty="0">
                <a:solidFill>
                  <a:schemeClr val="bg1"/>
                </a:solidFill>
                <a:latin typeface="+mn-lt"/>
              </a:rPr>
            </a:br>
            <a:r>
              <a:rPr lang="es-MX" sz="1400" b="1" dirty="0">
                <a:solidFill>
                  <a:schemeClr val="bg1"/>
                </a:solidFill>
                <a:latin typeface="+mn-lt"/>
              </a:rPr>
              <a:t>TEMA 5. CONSTRUYENDO UNA CULTURA DE LA PAZ</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Cómo sensibilizar sobre una cultura de la paz</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Cómo construir una cultura de la paz</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Cómo vivir una cultura de la paz</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Cómo practicar una cultura de la paz</a:t>
            </a:r>
            <a:br>
              <a:rPr lang="es-MX" sz="1200" dirty="0">
                <a:solidFill>
                  <a:schemeClr val="bg1"/>
                </a:solidFill>
                <a:latin typeface="+mn-lt"/>
              </a:rPr>
            </a:br>
            <a:br>
              <a:rPr lang="es-MX" sz="1000" b="1" dirty="0">
                <a:solidFill>
                  <a:schemeClr val="bg1"/>
                </a:solidFill>
                <a:latin typeface="+mn-lt"/>
              </a:rPr>
            </a:br>
            <a:br>
              <a:rPr lang="es-MX" sz="500" dirty="0">
                <a:solidFill>
                  <a:schemeClr val="bg1"/>
                </a:solidFill>
              </a:rPr>
            </a:br>
            <a:br>
              <a:rPr lang="es-MX" sz="100" dirty="0">
                <a:solidFill>
                  <a:schemeClr val="bg1"/>
                </a:solidFill>
              </a:rPr>
            </a:br>
            <a:br>
              <a:rPr lang="es-MX" sz="600" dirty="0"/>
            </a:b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6825" y="5390708"/>
            <a:ext cx="6915890" cy="1228753"/>
          </a:xfrm>
          <a:solidFill>
            <a:srgbClr val="0968AF"/>
          </a:solidFill>
        </p:spPr>
        <p:txBody>
          <a:bodyPr>
            <a:noAutofit/>
          </a:bodyPr>
          <a:lstStyle/>
          <a:p>
            <a:pPr algn="just"/>
            <a:r>
              <a:rPr lang="es-MX" sz="2400" b="1" dirty="0"/>
              <a:t>OBJETIVO: </a:t>
            </a:r>
            <a:r>
              <a:rPr lang="es-MX" sz="2000" dirty="0"/>
              <a:t>Al término del curso, el participante será capaz de reconocer los elementos básicos a través de diversas técnicas para identificar, practicar y vivir una Cultura de la Paz en todos los ámbitos personales y profesionales.</a:t>
            </a:r>
          </a:p>
          <a:p>
            <a:pPr algn="just"/>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461665"/>
          </a:xfrm>
          <a:prstGeom prst="rect">
            <a:avLst/>
          </a:prstGeom>
          <a:solidFill>
            <a:schemeClr val="tx1"/>
          </a:solidFill>
        </p:spPr>
        <p:txBody>
          <a:bodyPr wrap="square" rtlCol="0">
            <a:spAutoFit/>
          </a:bodyPr>
          <a:lstStyle/>
          <a:p>
            <a:pPr algn="ctr"/>
            <a:r>
              <a:rPr lang="es-MX" sz="2400" b="1" dirty="0">
                <a:solidFill>
                  <a:schemeClr val="bg1"/>
                </a:solidFill>
              </a:rPr>
              <a:t>EL ABC DE LA CULTURA DE PAZ</a:t>
            </a:r>
          </a:p>
        </p:txBody>
      </p:sp>
      <p:pic>
        <p:nvPicPr>
          <p:cNvPr id="12" name="Marcador de posición de imagen 11" descr="Imagen que contiene pájaro, tabla, llenado, diferente&#10;&#10;Descripción generada automáticamente">
            <a:extLst>
              <a:ext uri="{FF2B5EF4-FFF2-40B4-BE49-F238E27FC236}">
                <a16:creationId xmlns:a16="http://schemas.microsoft.com/office/drawing/2014/main" id="{4B2A6EE6-C12E-EF42-B724-6C55815D64CE}"/>
              </a:ext>
            </a:extLst>
          </p:cNvPr>
          <p:cNvPicPr>
            <a:picLocks noGrp="1" noChangeAspect="1"/>
          </p:cNvPicPr>
          <p:nvPr>
            <p:ph type="pic" idx="1"/>
          </p:nvPr>
        </p:nvPicPr>
        <p:blipFill>
          <a:blip r:embed="rId2">
            <a:extLst>
              <a:ext uri="{837473B0-CC2E-450A-ABE3-18F120FF3D39}">
                <a1611:picAttrSrcUrl xmlns:a1611="http://schemas.microsoft.com/office/drawing/2016/11/main" r:id="rId3"/>
              </a:ext>
            </a:extLst>
          </a:blip>
          <a:srcRect t="790" b="790"/>
          <a:stretch>
            <a:fillRect/>
          </a:stretch>
        </p:blipFill>
        <p:spPr>
          <a:xfrm>
            <a:off x="5076825" y="700088"/>
            <a:ext cx="6915150" cy="4430712"/>
          </a:xfrm>
        </p:spPr>
      </p:pic>
    </p:spTree>
    <p:extLst>
      <p:ext uri="{BB962C8B-B14F-4D97-AF65-F5344CB8AC3E}">
        <p14:creationId xmlns:p14="http://schemas.microsoft.com/office/powerpoint/2010/main" val="824735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pPr>
              <a:lnSpc>
                <a:spcPct val="100000"/>
              </a:lnSpc>
            </a:pP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3600" b="1" dirty="0">
                <a:solidFill>
                  <a:schemeClr val="bg1"/>
                </a:solidFill>
                <a:latin typeface="+mn-lt"/>
              </a:rPr>
              <a:t>TEMARIO</a:t>
            </a:r>
            <a:br>
              <a:rPr lang="es-MX" sz="2400" b="1" dirty="0">
                <a:solidFill>
                  <a:schemeClr val="bg1"/>
                </a:solidFill>
                <a:latin typeface="+mn-lt"/>
              </a:rPr>
            </a:br>
            <a:br>
              <a:rPr lang="es-MX" sz="2800" b="1" dirty="0">
                <a:solidFill>
                  <a:schemeClr val="bg1"/>
                </a:solidFill>
                <a:latin typeface="+mn-lt"/>
              </a:rPr>
            </a:br>
            <a:r>
              <a:rPr lang="es-MX" sz="1800" b="1" dirty="0">
                <a:solidFill>
                  <a:schemeClr val="bg1"/>
                </a:solidFill>
                <a:latin typeface="+mn-lt"/>
              </a:rPr>
              <a:t>LECCIÓN 1. CRISIS Y RESILENCIA</a:t>
            </a:r>
            <a:br>
              <a:rPr lang="es-MX" sz="1200" b="1" dirty="0">
                <a:solidFill>
                  <a:schemeClr val="bg1"/>
                </a:solidFill>
                <a:latin typeface="+mn-lt"/>
              </a:rPr>
            </a:br>
            <a:r>
              <a:rPr lang="es-MX" sz="1400" dirty="0">
                <a:solidFill>
                  <a:schemeClr val="bg1"/>
                </a:solidFill>
              </a:rPr>
              <a:t>✦</a:t>
            </a:r>
            <a:r>
              <a:rPr lang="es-MX" sz="1400" b="1" dirty="0">
                <a:solidFill>
                  <a:schemeClr val="bg1"/>
                </a:solidFill>
                <a:latin typeface="+mn-lt"/>
              </a:rPr>
              <a:t> </a:t>
            </a:r>
            <a:r>
              <a:rPr lang="es-MX" sz="1400" dirty="0">
                <a:solidFill>
                  <a:schemeClr val="bg1"/>
                </a:solidFill>
                <a:latin typeface="+mn-lt"/>
              </a:rPr>
              <a:t>Qué es la crisis?</a:t>
            </a:r>
            <a:br>
              <a:rPr lang="es-MX" sz="1400" dirty="0">
                <a:solidFill>
                  <a:schemeClr val="bg1"/>
                </a:solidFill>
                <a:latin typeface="+mn-lt"/>
              </a:rPr>
            </a:br>
            <a:r>
              <a:rPr lang="es-MX" sz="1400" dirty="0">
                <a:solidFill>
                  <a:schemeClr val="bg1"/>
                </a:solidFill>
              </a:rPr>
              <a:t>✦</a:t>
            </a:r>
            <a:r>
              <a:rPr lang="es-MX" sz="1400" dirty="0">
                <a:solidFill>
                  <a:schemeClr val="bg1"/>
                </a:solidFill>
                <a:latin typeface="+mn-lt"/>
              </a:rPr>
              <a:t> Manifestaciones de estrés en niños</a:t>
            </a:r>
            <a:br>
              <a:rPr lang="es-MX" sz="1400" dirty="0">
                <a:solidFill>
                  <a:schemeClr val="bg1"/>
                </a:solidFill>
                <a:latin typeface="+mn-lt"/>
              </a:rPr>
            </a:br>
            <a:r>
              <a:rPr lang="es-MX" sz="1400" dirty="0">
                <a:solidFill>
                  <a:schemeClr val="bg1"/>
                </a:solidFill>
              </a:rPr>
              <a:t>✦ </a:t>
            </a:r>
            <a:r>
              <a:rPr lang="es-MX" sz="1400" dirty="0">
                <a:solidFill>
                  <a:schemeClr val="bg1"/>
                </a:solidFill>
                <a:latin typeface="+mn-lt"/>
              </a:rPr>
              <a:t>Trastornos de estrés post traumático</a:t>
            </a:r>
            <a:br>
              <a:rPr lang="es-MX" sz="1400" dirty="0">
                <a:solidFill>
                  <a:schemeClr val="bg1"/>
                </a:solidFill>
                <a:latin typeface="+mn-lt"/>
              </a:rPr>
            </a:br>
            <a:r>
              <a:rPr lang="es-MX" sz="1400" dirty="0">
                <a:solidFill>
                  <a:schemeClr val="bg1"/>
                </a:solidFill>
              </a:rPr>
              <a:t>✦</a:t>
            </a:r>
            <a:r>
              <a:rPr lang="es-MX" sz="1400" dirty="0">
                <a:solidFill>
                  <a:schemeClr val="bg1"/>
                </a:solidFill>
                <a:latin typeface="+mn-lt"/>
              </a:rPr>
              <a:t> Que es la resiliencia y el síndrome de indefensión adquirida</a:t>
            </a:r>
            <a:br>
              <a:rPr lang="es-MX" sz="1400" dirty="0">
                <a:solidFill>
                  <a:schemeClr val="bg1"/>
                </a:solidFill>
                <a:latin typeface="+mn-lt"/>
              </a:rPr>
            </a:br>
            <a:r>
              <a:rPr lang="es-MX" sz="1400" dirty="0">
                <a:solidFill>
                  <a:schemeClr val="bg1"/>
                </a:solidFill>
              </a:rPr>
              <a:t>✦ </a:t>
            </a:r>
            <a:r>
              <a:rPr lang="es-MX" sz="1400" dirty="0">
                <a:solidFill>
                  <a:schemeClr val="bg1"/>
                </a:solidFill>
                <a:latin typeface="+mn-lt"/>
              </a:rPr>
              <a:t>Factores de la resiliencia en niños</a:t>
            </a:r>
            <a:br>
              <a:rPr lang="es-MX" sz="1400" dirty="0">
                <a:solidFill>
                  <a:schemeClr val="bg1"/>
                </a:solidFill>
                <a:latin typeface="+mn-lt"/>
              </a:rPr>
            </a:br>
            <a:r>
              <a:rPr lang="es-MX" sz="1400" dirty="0">
                <a:solidFill>
                  <a:schemeClr val="bg1"/>
                </a:solidFill>
              </a:rPr>
              <a:t>✦ </a:t>
            </a:r>
            <a:r>
              <a:rPr lang="es-MX" sz="1400" dirty="0">
                <a:solidFill>
                  <a:schemeClr val="bg1"/>
                </a:solidFill>
                <a:latin typeface="+mn-lt"/>
              </a:rPr>
              <a:t>Preguntas y respuestas</a:t>
            </a:r>
            <a:br>
              <a:rPr lang="es-MX" sz="1200" b="1" dirty="0">
                <a:solidFill>
                  <a:schemeClr val="bg1"/>
                </a:solidFill>
                <a:latin typeface="+mn-lt"/>
              </a:rPr>
            </a:br>
            <a:br>
              <a:rPr lang="es-MX" sz="1200" b="1" dirty="0">
                <a:solidFill>
                  <a:schemeClr val="bg1"/>
                </a:solidFill>
                <a:latin typeface="+mn-lt"/>
              </a:rPr>
            </a:br>
            <a:br>
              <a:rPr lang="es-MX" sz="1200" b="1" dirty="0">
                <a:solidFill>
                  <a:schemeClr val="bg1"/>
                </a:solidFill>
                <a:latin typeface="+mn-lt"/>
              </a:rPr>
            </a:br>
            <a:r>
              <a:rPr lang="es-MX" sz="1800" b="1" dirty="0">
                <a:solidFill>
                  <a:schemeClr val="bg1"/>
                </a:solidFill>
                <a:latin typeface="+mn-lt"/>
              </a:rPr>
              <a:t>LECCIÓN 2. HERRAMIENTAS PARA ENFRENTAR LA CRISIS Y DESARROLLAR LA RESILIENCIA</a:t>
            </a:r>
            <a:br>
              <a:rPr lang="es-MX" sz="1200" b="1" dirty="0">
                <a:solidFill>
                  <a:schemeClr val="bg1"/>
                </a:solidFill>
                <a:latin typeface="+mn-lt"/>
              </a:rPr>
            </a:br>
            <a:r>
              <a:rPr lang="es-MX" sz="1400" dirty="0">
                <a:solidFill>
                  <a:schemeClr val="bg1"/>
                </a:solidFill>
              </a:rPr>
              <a:t>✦ </a:t>
            </a:r>
            <a:r>
              <a:rPr lang="es-MX" sz="1400" dirty="0">
                <a:solidFill>
                  <a:schemeClr val="bg1"/>
                </a:solidFill>
                <a:latin typeface="+mn-lt"/>
              </a:rPr>
              <a:t>3 pasos para el desarrollo de la resiliencia</a:t>
            </a:r>
            <a:br>
              <a:rPr lang="es-MX" sz="1400" dirty="0">
                <a:solidFill>
                  <a:schemeClr val="bg1"/>
                </a:solidFill>
                <a:latin typeface="+mn-lt"/>
              </a:rPr>
            </a:br>
            <a:r>
              <a:rPr lang="es-MX" sz="1400" dirty="0">
                <a:solidFill>
                  <a:schemeClr val="bg1"/>
                </a:solidFill>
              </a:rPr>
              <a:t>✦ </a:t>
            </a:r>
            <a:r>
              <a:rPr lang="es-MX" sz="1400" dirty="0">
                <a:solidFill>
                  <a:schemeClr val="bg1"/>
                </a:solidFill>
                <a:latin typeface="+mn-lt"/>
              </a:rPr>
              <a:t>Inteligencia emocional: ejercicios prácticos para hacer con los niños</a:t>
            </a:r>
            <a:br>
              <a:rPr lang="es-MX" sz="1400" dirty="0">
                <a:solidFill>
                  <a:schemeClr val="bg1"/>
                </a:solidFill>
                <a:latin typeface="+mn-lt"/>
              </a:rPr>
            </a:br>
            <a:r>
              <a:rPr lang="es-MX" sz="1400" dirty="0">
                <a:solidFill>
                  <a:schemeClr val="bg1"/>
                </a:solidFill>
              </a:rPr>
              <a:t>✦</a:t>
            </a:r>
            <a:r>
              <a:rPr lang="es-MX" sz="1400" dirty="0">
                <a:solidFill>
                  <a:schemeClr val="bg1"/>
                </a:solidFill>
                <a:latin typeface="+mn-lt"/>
              </a:rPr>
              <a:t> Pedagogía de emergencia </a:t>
            </a:r>
            <a:br>
              <a:rPr lang="es-MX" sz="1400" dirty="0">
                <a:solidFill>
                  <a:schemeClr val="bg1"/>
                </a:solidFill>
                <a:latin typeface="+mn-lt"/>
              </a:rPr>
            </a:br>
            <a:r>
              <a:rPr lang="es-MX" sz="1400" dirty="0">
                <a:solidFill>
                  <a:schemeClr val="bg1"/>
                </a:solidFill>
              </a:rPr>
              <a:t>✦ </a:t>
            </a:r>
            <a:r>
              <a:rPr lang="es-MX" sz="1400" dirty="0">
                <a:solidFill>
                  <a:schemeClr val="bg1"/>
                </a:solidFill>
                <a:latin typeface="+mn-lt"/>
              </a:rPr>
              <a:t>Validar y consolar </a:t>
            </a:r>
            <a:br>
              <a:rPr lang="es-MX" sz="1400" dirty="0">
                <a:solidFill>
                  <a:schemeClr val="bg1"/>
                </a:solidFill>
                <a:latin typeface="+mn-lt"/>
              </a:rPr>
            </a:br>
            <a:r>
              <a:rPr lang="es-MX" sz="1400" dirty="0">
                <a:solidFill>
                  <a:schemeClr val="bg1"/>
                </a:solidFill>
              </a:rPr>
              <a:t>✦</a:t>
            </a:r>
            <a:r>
              <a:rPr lang="es-MX" sz="1400" dirty="0">
                <a:solidFill>
                  <a:schemeClr val="bg1"/>
                </a:solidFill>
                <a:latin typeface="+mn-lt"/>
              </a:rPr>
              <a:t> Preguntas y respuestas</a:t>
            </a:r>
            <a:br>
              <a:rPr lang="es-MX" sz="1600" dirty="0">
                <a:solidFill>
                  <a:schemeClr val="bg1"/>
                </a:solidFill>
                <a:latin typeface="+mn-lt"/>
              </a:rPr>
            </a:br>
            <a:br>
              <a:rPr lang="es-MX" sz="2400" b="1" dirty="0">
                <a:solidFill>
                  <a:schemeClr val="bg1"/>
                </a:solidFill>
                <a:latin typeface="+mn-lt"/>
              </a:rPr>
            </a:br>
            <a:br>
              <a:rPr lang="es-MX" sz="1000" b="1" dirty="0">
                <a:solidFill>
                  <a:schemeClr val="bg1"/>
                </a:solidFill>
                <a:latin typeface="+mn-lt"/>
              </a:rPr>
            </a:br>
            <a:br>
              <a:rPr lang="es-MX" sz="1000" b="1" dirty="0">
                <a:solidFill>
                  <a:schemeClr val="bg1"/>
                </a:solidFill>
                <a:latin typeface="+mn-lt"/>
              </a:rPr>
            </a:br>
            <a:br>
              <a:rPr lang="es-MX" sz="1000" b="1" dirty="0">
                <a:solidFill>
                  <a:schemeClr val="bg1"/>
                </a:solidFill>
                <a:latin typeface="+mn-lt"/>
              </a:rPr>
            </a:br>
            <a:br>
              <a:rPr lang="es-MX" sz="500" dirty="0">
                <a:solidFill>
                  <a:schemeClr val="bg1"/>
                </a:solidFill>
              </a:rPr>
            </a:br>
            <a:br>
              <a:rPr lang="es-MX" sz="100" dirty="0">
                <a:solidFill>
                  <a:schemeClr val="bg1"/>
                </a:solidFill>
              </a:rPr>
            </a:br>
            <a:br>
              <a:rPr lang="es-MX" sz="600" dirty="0"/>
            </a:b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7326" y="4929457"/>
            <a:ext cx="6915890" cy="1690004"/>
          </a:xfrm>
          <a:solidFill>
            <a:srgbClr val="FFFF00"/>
          </a:solidFill>
        </p:spPr>
        <p:txBody>
          <a:bodyPr>
            <a:noAutofit/>
          </a:bodyPr>
          <a:lstStyle/>
          <a:p>
            <a:pPr algn="just"/>
            <a:r>
              <a:rPr lang="es-MX" sz="2400" b="1" dirty="0"/>
              <a:t>OBJETIVO: </a:t>
            </a:r>
            <a:r>
              <a:rPr lang="es-MX" sz="1800" dirty="0"/>
              <a:t>El participante conocerá los factores que componen las crisis, el estrés post traumático, la resiliencia y el síndrome de indefensión adquirida y obtendrá herramientas para desarrollar la resiliencia en los niños a través de ejercicios de inteligencia emocional, pedagogía de emergencia y técnicas de disciplina positiva para validar y redireccionar. </a:t>
            </a:r>
          </a:p>
          <a:p>
            <a:pPr algn="just"/>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461665"/>
          </a:xfrm>
          <a:prstGeom prst="rect">
            <a:avLst/>
          </a:prstGeom>
          <a:solidFill>
            <a:schemeClr val="tx1"/>
          </a:solidFill>
        </p:spPr>
        <p:txBody>
          <a:bodyPr wrap="square" rtlCol="0">
            <a:spAutoFit/>
          </a:bodyPr>
          <a:lstStyle/>
          <a:p>
            <a:pPr algn="ctr"/>
            <a:r>
              <a:rPr lang="es-MX" sz="2400" b="1" dirty="0">
                <a:solidFill>
                  <a:schemeClr val="bg1"/>
                </a:solidFill>
              </a:rPr>
              <a:t>DESARROLLO DE LA RESILIENCIA EN NIÑOS</a:t>
            </a:r>
          </a:p>
        </p:txBody>
      </p:sp>
      <p:pic>
        <p:nvPicPr>
          <p:cNvPr id="19" name="Marcador de posición de imagen 18" descr="Círculo de jóvenes amigos">
            <a:extLst>
              <a:ext uri="{FF2B5EF4-FFF2-40B4-BE49-F238E27FC236}">
                <a16:creationId xmlns:a16="http://schemas.microsoft.com/office/drawing/2014/main" id="{C7A5C18B-E402-9446-8A10-8DB7A957FB00}"/>
              </a:ext>
            </a:extLst>
          </p:cNvPr>
          <p:cNvPicPr>
            <a:picLocks noGrp="1" noChangeAspect="1"/>
          </p:cNvPicPr>
          <p:nvPr>
            <p:ph type="pic" idx="1"/>
          </p:nvPr>
        </p:nvPicPr>
        <p:blipFill>
          <a:blip r:embed="rId2"/>
          <a:srcRect t="8148" b="8148"/>
          <a:stretch>
            <a:fillRect/>
          </a:stretch>
        </p:blipFill>
        <p:spPr>
          <a:xfrm>
            <a:off x="5076825" y="700088"/>
            <a:ext cx="6915150" cy="3860800"/>
          </a:xfrm>
        </p:spPr>
      </p:pic>
    </p:spTree>
    <p:extLst>
      <p:ext uri="{BB962C8B-B14F-4D97-AF65-F5344CB8AC3E}">
        <p14:creationId xmlns:p14="http://schemas.microsoft.com/office/powerpoint/2010/main" val="150909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pPr>
              <a:lnSpc>
                <a:spcPct val="100000"/>
              </a:lnSpc>
            </a:pP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b="1" dirty="0">
                <a:solidFill>
                  <a:schemeClr val="bg1"/>
                </a:solidFill>
                <a:latin typeface="+mn-lt"/>
              </a:rPr>
              <a:t>TEMARIO</a:t>
            </a:r>
            <a:br>
              <a:rPr lang="es-MX" sz="2400" b="1" dirty="0">
                <a:solidFill>
                  <a:schemeClr val="bg1"/>
                </a:solidFill>
                <a:latin typeface="+mn-lt"/>
              </a:rPr>
            </a:br>
            <a:br>
              <a:rPr lang="es-MX" sz="2400" b="1" dirty="0">
                <a:solidFill>
                  <a:schemeClr val="bg1"/>
                </a:solidFill>
                <a:latin typeface="+mn-lt"/>
              </a:rPr>
            </a:br>
            <a:r>
              <a:rPr lang="es-MX" sz="2000" i="1" dirty="0">
                <a:solidFill>
                  <a:schemeClr val="bg1"/>
                </a:solidFill>
                <a:latin typeface="+mn-lt"/>
              </a:rPr>
              <a:t>Cada día se trabaja una emoción:</a:t>
            </a:r>
            <a:br>
              <a:rPr lang="es-MX" sz="2400" b="1" i="1" dirty="0">
                <a:solidFill>
                  <a:schemeClr val="bg1"/>
                </a:solidFill>
                <a:latin typeface="+mn-lt"/>
              </a:rPr>
            </a:br>
            <a:br>
              <a:rPr lang="es-MX" sz="2400" b="1" i="1" dirty="0">
                <a:solidFill>
                  <a:schemeClr val="bg1"/>
                </a:solidFill>
                <a:latin typeface="+mn-lt"/>
              </a:rPr>
            </a:br>
            <a:br>
              <a:rPr lang="es-MX" sz="2400" b="1" dirty="0">
                <a:solidFill>
                  <a:schemeClr val="bg1"/>
                </a:solidFill>
                <a:latin typeface="+mn-lt"/>
              </a:rPr>
            </a:br>
            <a:r>
              <a:rPr lang="es-MX" sz="2000" dirty="0">
                <a:solidFill>
                  <a:schemeClr val="bg1"/>
                </a:solidFill>
              </a:rPr>
              <a:t>✦ 1ra clase: ENOJO</a:t>
            </a:r>
            <a:br>
              <a:rPr lang="es-MX" sz="2000" dirty="0">
                <a:solidFill>
                  <a:schemeClr val="bg1"/>
                </a:solidFill>
              </a:rPr>
            </a:br>
            <a:br>
              <a:rPr lang="es-MX" sz="2000" dirty="0">
                <a:solidFill>
                  <a:schemeClr val="bg1"/>
                </a:solidFill>
              </a:rPr>
            </a:br>
            <a:br>
              <a:rPr lang="es-MX" sz="2000" dirty="0">
                <a:solidFill>
                  <a:schemeClr val="bg1"/>
                </a:solidFill>
              </a:rPr>
            </a:br>
            <a:r>
              <a:rPr lang="es-MX" sz="2000" dirty="0">
                <a:solidFill>
                  <a:schemeClr val="bg1"/>
                </a:solidFill>
              </a:rPr>
              <a:t>✦ 2da clase: TRISTEZA</a:t>
            </a:r>
            <a:br>
              <a:rPr lang="es-MX" sz="2000" dirty="0">
                <a:solidFill>
                  <a:schemeClr val="bg1"/>
                </a:solidFill>
              </a:rPr>
            </a:br>
            <a:br>
              <a:rPr lang="es-MX" sz="2000" dirty="0">
                <a:solidFill>
                  <a:schemeClr val="bg1"/>
                </a:solidFill>
              </a:rPr>
            </a:br>
            <a:br>
              <a:rPr lang="es-MX" sz="2000" dirty="0">
                <a:solidFill>
                  <a:schemeClr val="bg1"/>
                </a:solidFill>
              </a:rPr>
            </a:br>
            <a:r>
              <a:rPr lang="es-MX" sz="2000" dirty="0">
                <a:solidFill>
                  <a:schemeClr val="bg1"/>
                </a:solidFill>
              </a:rPr>
              <a:t>✦ 3ra clase: PREOCUPACIÓN</a:t>
            </a:r>
            <a:br>
              <a:rPr lang="es-MX" sz="2000" dirty="0">
                <a:solidFill>
                  <a:schemeClr val="bg1"/>
                </a:solidFill>
              </a:rPr>
            </a:br>
            <a:br>
              <a:rPr lang="es-MX" sz="2000" dirty="0">
                <a:solidFill>
                  <a:schemeClr val="bg1"/>
                </a:solidFill>
              </a:rPr>
            </a:br>
            <a:br>
              <a:rPr lang="es-MX" sz="2000" dirty="0">
                <a:solidFill>
                  <a:schemeClr val="bg1"/>
                </a:solidFill>
              </a:rPr>
            </a:br>
            <a:r>
              <a:rPr lang="es-MX" sz="2000" dirty="0">
                <a:solidFill>
                  <a:schemeClr val="bg1"/>
                </a:solidFill>
              </a:rPr>
              <a:t>✦ 4ta clase: CALMA</a:t>
            </a:r>
            <a:br>
              <a:rPr lang="es-MX" sz="2000" dirty="0">
                <a:solidFill>
                  <a:schemeClr val="bg1"/>
                </a:solidFill>
              </a:rPr>
            </a:br>
            <a:br>
              <a:rPr lang="es-MX" sz="2000" dirty="0">
                <a:solidFill>
                  <a:schemeClr val="bg1"/>
                </a:solidFill>
              </a:rPr>
            </a:br>
            <a:br>
              <a:rPr lang="es-MX" sz="2000" dirty="0">
                <a:solidFill>
                  <a:schemeClr val="bg1"/>
                </a:solidFill>
              </a:rPr>
            </a:br>
            <a:r>
              <a:rPr lang="es-MX" sz="2000" dirty="0">
                <a:solidFill>
                  <a:schemeClr val="bg1"/>
                </a:solidFill>
              </a:rPr>
              <a:t>✦ 5ta clase: MIEDO</a:t>
            </a:r>
            <a:br>
              <a:rPr lang="es-MX" sz="2000" dirty="0">
                <a:solidFill>
                  <a:schemeClr val="bg1"/>
                </a:solidFill>
              </a:rPr>
            </a:br>
            <a:br>
              <a:rPr lang="es-MX" sz="2400" dirty="0">
                <a:solidFill>
                  <a:schemeClr val="bg1"/>
                </a:solidFill>
              </a:rPr>
            </a:b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7326" y="4929457"/>
            <a:ext cx="6915890" cy="1690004"/>
          </a:xfrm>
          <a:solidFill>
            <a:srgbClr val="8846A9"/>
          </a:solidFill>
        </p:spPr>
        <p:txBody>
          <a:bodyPr>
            <a:noAutofit/>
          </a:bodyPr>
          <a:lstStyle/>
          <a:p>
            <a:pPr algn="just"/>
            <a:r>
              <a:rPr lang="es-MX" sz="2000" b="1" dirty="0"/>
              <a:t>OBJETIVO:  </a:t>
            </a:r>
            <a:r>
              <a:rPr lang="es-MX" sz="2400" dirty="0">
                <a:latin typeface="Noteworthy Light" panose="02000400000000000000" pitchFamily="2" charset="77"/>
                <a:ea typeface="Noteworthy Light" panose="02000400000000000000" pitchFamily="2" charset="77"/>
              </a:rPr>
              <a:t>A través de cuentos y actividades manuales dirigidas, enseñamos a los niños a reconocer diferentes emociones, entender para qué sirven y aprender a regularlas, para así regresar a un estado de calma.</a:t>
            </a:r>
            <a:endParaRPr lang="es-MX" sz="2000" dirty="0">
              <a:solidFill>
                <a:schemeClr val="bg2">
                  <a:lumMod val="90000"/>
                </a:schemeClr>
              </a:solidFill>
              <a:latin typeface="Noteworthy Light" panose="02000400000000000000" pitchFamily="2" charset="77"/>
              <a:ea typeface="Noteworthy Light" panose="02000400000000000000" pitchFamily="2" charset="77"/>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707886"/>
          </a:xfrm>
          <a:prstGeom prst="rect">
            <a:avLst/>
          </a:prstGeom>
          <a:solidFill>
            <a:srgbClr val="FFFF00"/>
          </a:solidFill>
        </p:spPr>
        <p:txBody>
          <a:bodyPr wrap="square" rtlCol="0">
            <a:spAutoFit/>
          </a:bodyPr>
          <a:lstStyle/>
          <a:p>
            <a:pPr algn="ctr"/>
            <a:r>
              <a:rPr lang="es-MX" sz="2000" b="1" dirty="0"/>
              <a:t>TALLER DE CREATIVIDAD E INTELIGENCIA EMOCIONAL</a:t>
            </a:r>
          </a:p>
          <a:p>
            <a:pPr algn="ctr"/>
            <a:r>
              <a:rPr lang="es-MX" sz="2000" b="1" dirty="0"/>
              <a:t>PARA NIÑOS (5 A 10 AÑOS)</a:t>
            </a:r>
          </a:p>
        </p:txBody>
      </p:sp>
      <p:pic>
        <p:nvPicPr>
          <p:cNvPr id="6" name="Marcador de posición de imagen 5" descr="Imagen que contiene Círculo&#10;&#10;Descripción generada automáticamente">
            <a:extLst>
              <a:ext uri="{FF2B5EF4-FFF2-40B4-BE49-F238E27FC236}">
                <a16:creationId xmlns:a16="http://schemas.microsoft.com/office/drawing/2014/main" id="{416E555D-5EE9-4941-A409-64363C0CBE32}"/>
              </a:ext>
            </a:extLst>
          </p:cNvPr>
          <p:cNvPicPr>
            <a:picLocks noGrp="1" noChangeAspect="1"/>
          </p:cNvPicPr>
          <p:nvPr>
            <p:ph type="pic" idx="1"/>
          </p:nvPr>
        </p:nvPicPr>
        <p:blipFill>
          <a:blip r:embed="rId3"/>
          <a:srcRect t="11951" b="11951"/>
          <a:stretch>
            <a:fillRect/>
          </a:stretch>
        </p:blipFill>
        <p:spPr>
          <a:xfrm>
            <a:off x="5076825" y="884238"/>
            <a:ext cx="6915150" cy="3860800"/>
          </a:xfrm>
        </p:spPr>
      </p:pic>
      <p:sp>
        <p:nvSpPr>
          <p:cNvPr id="8" name="Llamada ovalada 7">
            <a:extLst>
              <a:ext uri="{FF2B5EF4-FFF2-40B4-BE49-F238E27FC236}">
                <a16:creationId xmlns:a16="http://schemas.microsoft.com/office/drawing/2014/main" id="{116EA936-1022-0641-953A-7214EE71A174}"/>
              </a:ext>
            </a:extLst>
          </p:cNvPr>
          <p:cNvSpPr/>
          <p:nvPr/>
        </p:nvSpPr>
        <p:spPr>
          <a:xfrm>
            <a:off x="9826752" y="946011"/>
            <a:ext cx="1597152" cy="1065669"/>
          </a:xfrm>
          <a:prstGeom prst="wedgeEllipseCallout">
            <a:avLst>
              <a:gd name="adj1" fmla="val -75954"/>
              <a:gd name="adj2" fmla="val 11744"/>
            </a:avLst>
          </a:prstGeom>
          <a:blipFill>
            <a:blip r:embed="rId4"/>
            <a:stretch>
              <a:fillRect l="40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Llamada ovalada 9">
            <a:extLst>
              <a:ext uri="{FF2B5EF4-FFF2-40B4-BE49-F238E27FC236}">
                <a16:creationId xmlns:a16="http://schemas.microsoft.com/office/drawing/2014/main" id="{457F6ACE-E84A-0443-BA2E-04B7A417A24D}"/>
              </a:ext>
            </a:extLst>
          </p:cNvPr>
          <p:cNvSpPr/>
          <p:nvPr/>
        </p:nvSpPr>
        <p:spPr>
          <a:xfrm flipH="1">
            <a:off x="5687568" y="946010"/>
            <a:ext cx="1597152" cy="1065669"/>
          </a:xfrm>
          <a:prstGeom prst="wedgeEllipseCallout">
            <a:avLst>
              <a:gd name="adj1" fmla="val -75954"/>
              <a:gd name="adj2" fmla="val 11744"/>
            </a:avLst>
          </a:prstGeom>
          <a:blipFill dpi="0" rotWithShape="1">
            <a:blip r:embed="rId5"/>
            <a:srcRect/>
            <a:stretch>
              <a:fillRect l="40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17" name="Imagen 16" descr="Imagen que contiene interior, tabla, pequeño, naranja&#10;&#10;Descripción generada automáticamente">
            <a:extLst>
              <a:ext uri="{FF2B5EF4-FFF2-40B4-BE49-F238E27FC236}">
                <a16:creationId xmlns:a16="http://schemas.microsoft.com/office/drawing/2014/main" id="{71AEEF01-5A83-6245-9589-8601A09F49FD}"/>
              </a:ext>
            </a:extLst>
          </p:cNvPr>
          <p:cNvPicPr>
            <a:picLocks noChangeAspect="1"/>
          </p:cNvPicPr>
          <p:nvPr/>
        </p:nvPicPr>
        <p:blipFill>
          <a:blip r:embed="rId6"/>
          <a:stretch>
            <a:fillRect/>
          </a:stretch>
        </p:blipFill>
        <p:spPr>
          <a:xfrm>
            <a:off x="3688500" y="1706210"/>
            <a:ext cx="836836" cy="976659"/>
          </a:xfrm>
          <a:prstGeom prst="rect">
            <a:avLst/>
          </a:prstGeom>
        </p:spPr>
      </p:pic>
      <p:pic>
        <p:nvPicPr>
          <p:cNvPr id="19" name="Imagen 18">
            <a:extLst>
              <a:ext uri="{FF2B5EF4-FFF2-40B4-BE49-F238E27FC236}">
                <a16:creationId xmlns:a16="http://schemas.microsoft.com/office/drawing/2014/main" id="{ADE5E41A-6D29-0945-A3D0-167794296AC7}"/>
              </a:ext>
            </a:extLst>
          </p:cNvPr>
          <p:cNvPicPr>
            <a:picLocks noChangeAspect="1"/>
          </p:cNvPicPr>
          <p:nvPr/>
        </p:nvPicPr>
        <p:blipFill>
          <a:blip r:embed="rId7"/>
          <a:stretch>
            <a:fillRect/>
          </a:stretch>
        </p:blipFill>
        <p:spPr>
          <a:xfrm>
            <a:off x="2674829" y="2716308"/>
            <a:ext cx="876154" cy="964352"/>
          </a:xfrm>
          <a:prstGeom prst="rect">
            <a:avLst/>
          </a:prstGeom>
        </p:spPr>
      </p:pic>
      <p:pic>
        <p:nvPicPr>
          <p:cNvPr id="21" name="Imagen 20">
            <a:extLst>
              <a:ext uri="{FF2B5EF4-FFF2-40B4-BE49-F238E27FC236}">
                <a16:creationId xmlns:a16="http://schemas.microsoft.com/office/drawing/2014/main" id="{1A0D107B-4E17-3D49-8BE7-7F16C0C0A018}"/>
              </a:ext>
            </a:extLst>
          </p:cNvPr>
          <p:cNvPicPr>
            <a:picLocks noChangeAspect="1"/>
          </p:cNvPicPr>
          <p:nvPr/>
        </p:nvPicPr>
        <p:blipFill>
          <a:blip r:embed="rId8"/>
          <a:stretch>
            <a:fillRect/>
          </a:stretch>
        </p:blipFill>
        <p:spPr>
          <a:xfrm>
            <a:off x="3688500" y="3680660"/>
            <a:ext cx="898529" cy="964351"/>
          </a:xfrm>
          <a:prstGeom prst="rect">
            <a:avLst/>
          </a:prstGeom>
        </p:spPr>
      </p:pic>
      <p:pic>
        <p:nvPicPr>
          <p:cNvPr id="23" name="Imagen 22">
            <a:extLst>
              <a:ext uri="{FF2B5EF4-FFF2-40B4-BE49-F238E27FC236}">
                <a16:creationId xmlns:a16="http://schemas.microsoft.com/office/drawing/2014/main" id="{30B02A62-ECE7-D64D-B5A3-BF27110CBD7A}"/>
              </a:ext>
            </a:extLst>
          </p:cNvPr>
          <p:cNvPicPr>
            <a:picLocks noChangeAspect="1"/>
          </p:cNvPicPr>
          <p:nvPr/>
        </p:nvPicPr>
        <p:blipFill>
          <a:blip r:embed="rId9"/>
          <a:stretch>
            <a:fillRect/>
          </a:stretch>
        </p:blipFill>
        <p:spPr>
          <a:xfrm>
            <a:off x="2485405" y="4593491"/>
            <a:ext cx="1065578" cy="912087"/>
          </a:xfrm>
          <a:prstGeom prst="rect">
            <a:avLst/>
          </a:prstGeom>
        </p:spPr>
      </p:pic>
      <p:pic>
        <p:nvPicPr>
          <p:cNvPr id="25" name="Imagen 24" descr="Imagen que contiene azul, pez, tabla, avión&#10;&#10;Descripción generada automáticamente">
            <a:extLst>
              <a:ext uri="{FF2B5EF4-FFF2-40B4-BE49-F238E27FC236}">
                <a16:creationId xmlns:a16="http://schemas.microsoft.com/office/drawing/2014/main" id="{DE86A18C-F6F4-084E-AF94-40FBC84793DB}"/>
              </a:ext>
            </a:extLst>
          </p:cNvPr>
          <p:cNvPicPr>
            <a:picLocks noChangeAspect="1"/>
          </p:cNvPicPr>
          <p:nvPr/>
        </p:nvPicPr>
        <p:blipFill>
          <a:blip r:embed="rId10"/>
          <a:stretch>
            <a:fillRect/>
          </a:stretch>
        </p:blipFill>
        <p:spPr>
          <a:xfrm>
            <a:off x="3375349" y="5642802"/>
            <a:ext cx="1228156" cy="846004"/>
          </a:xfrm>
          <a:prstGeom prst="rect">
            <a:avLst/>
          </a:prstGeom>
        </p:spPr>
      </p:pic>
    </p:spTree>
    <p:extLst>
      <p:ext uri="{BB962C8B-B14F-4D97-AF65-F5344CB8AC3E}">
        <p14:creationId xmlns:p14="http://schemas.microsoft.com/office/powerpoint/2010/main" val="2933565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pPr lvl="0">
              <a:lnSpc>
                <a:spcPct val="150000"/>
              </a:lnSpc>
            </a:pP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2800" b="1" dirty="0">
                <a:solidFill>
                  <a:schemeClr val="bg1"/>
                </a:solidFill>
                <a:latin typeface="+mn-lt"/>
              </a:rPr>
              <a:t>TEMARIO</a:t>
            </a:r>
            <a:br>
              <a:rPr lang="es-MX" sz="2400" b="1" dirty="0">
                <a:solidFill>
                  <a:schemeClr val="bg1"/>
                </a:solidFill>
                <a:latin typeface="+mn-lt"/>
              </a:rPr>
            </a:br>
            <a:br>
              <a:rPr lang="es-MX" sz="2400" b="1" dirty="0">
                <a:solidFill>
                  <a:schemeClr val="bg1"/>
                </a:solidFill>
                <a:latin typeface="+mn-lt"/>
              </a:rPr>
            </a:br>
            <a:r>
              <a:rPr lang="es-MX" sz="1600" dirty="0">
                <a:solidFill>
                  <a:schemeClr val="bg1"/>
                </a:solidFill>
              </a:rPr>
              <a:t>✦ </a:t>
            </a:r>
            <a:r>
              <a:rPr lang="es-MX" sz="1600" dirty="0">
                <a:solidFill>
                  <a:schemeClr val="bg1"/>
                </a:solidFill>
                <a:latin typeface="+mn-lt"/>
              </a:rPr>
              <a:t>Definiciones y conceptos fundamentales </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Mapas</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Filtros o marcos de conducta</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Las cuatro etapas del aprendizaje </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El seminario de tres minutos </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Presuposiciones básicas</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Rapport o sintonía </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Criterios de PNL</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Niveles neurológicos</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Creencias</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Metaprogramas PNL</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Técnica de anclaje</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Técnica de reencuadre</a:t>
            </a:r>
            <a:br>
              <a:rPr lang="es-MX" sz="1000" b="1" dirty="0">
                <a:solidFill>
                  <a:schemeClr val="bg1"/>
                </a:solidFill>
                <a:latin typeface="+mn-lt"/>
              </a:rPr>
            </a:br>
            <a:br>
              <a:rPr lang="es-MX" sz="500" dirty="0">
                <a:solidFill>
                  <a:schemeClr val="bg1"/>
                </a:solidFill>
              </a:rPr>
            </a:br>
            <a:br>
              <a:rPr lang="es-MX" sz="600" dirty="0"/>
            </a:b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6825" y="5185639"/>
            <a:ext cx="6915890" cy="971015"/>
          </a:xfrm>
          <a:solidFill>
            <a:srgbClr val="1AC2C9"/>
          </a:solidFill>
        </p:spPr>
        <p:txBody>
          <a:bodyPr>
            <a:noAutofit/>
          </a:bodyPr>
          <a:lstStyle/>
          <a:p>
            <a:pPr algn="just"/>
            <a:r>
              <a:rPr lang="es-MX" sz="2000" b="1" dirty="0"/>
              <a:t>OBJETIVO: </a:t>
            </a:r>
            <a:r>
              <a:rPr lang="es-MX" sz="2000" dirty="0"/>
              <a:t>Utilizar las herramientas básicas de la programación neurolingüística para entender y mejorar las experiencias objetivas y subjetivas del ser humano.</a:t>
            </a:r>
          </a:p>
          <a:p>
            <a:pPr algn="just"/>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461665"/>
          </a:xfrm>
          <a:prstGeom prst="rect">
            <a:avLst/>
          </a:prstGeom>
          <a:solidFill>
            <a:schemeClr val="tx1"/>
          </a:solidFill>
        </p:spPr>
        <p:txBody>
          <a:bodyPr wrap="square" rtlCol="0">
            <a:spAutoFit/>
          </a:bodyPr>
          <a:lstStyle/>
          <a:p>
            <a:pPr algn="ctr"/>
            <a:r>
              <a:rPr lang="es-MX" sz="2400" b="1" dirty="0">
                <a:solidFill>
                  <a:schemeClr val="bg1"/>
                </a:solidFill>
              </a:rPr>
              <a:t>PROGRAMACIÓN NEUROLINGÜSTICA</a:t>
            </a:r>
          </a:p>
        </p:txBody>
      </p:sp>
      <p:pic>
        <p:nvPicPr>
          <p:cNvPr id="17" name="Marcador de posición de imagen 16" descr="Imagen que contiene agua, hombre, frente, pájaro&#10;&#10;Descripción generada automáticamente">
            <a:extLst>
              <a:ext uri="{FF2B5EF4-FFF2-40B4-BE49-F238E27FC236}">
                <a16:creationId xmlns:a16="http://schemas.microsoft.com/office/drawing/2014/main" id="{459C9362-0A05-0944-B611-EE4A0DDB51FA}"/>
              </a:ext>
            </a:extLst>
          </p:cNvPr>
          <p:cNvPicPr>
            <a:picLocks noGrp="1" noChangeAspect="1"/>
          </p:cNvPicPr>
          <p:nvPr>
            <p:ph type="pic" idx="1"/>
          </p:nvPr>
        </p:nvPicPr>
        <p:blipFill>
          <a:blip r:embed="rId2"/>
          <a:srcRect t="585" b="585"/>
          <a:stretch>
            <a:fillRect/>
          </a:stretch>
        </p:blipFill>
        <p:spPr>
          <a:xfrm>
            <a:off x="5076825" y="700088"/>
            <a:ext cx="6915150" cy="3860037"/>
          </a:xfrm>
        </p:spPr>
      </p:pic>
    </p:spTree>
    <p:extLst>
      <p:ext uri="{BB962C8B-B14F-4D97-AF65-F5344CB8AC3E}">
        <p14:creationId xmlns:p14="http://schemas.microsoft.com/office/powerpoint/2010/main" val="3178597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pPr lvl="0">
              <a:lnSpc>
                <a:spcPct val="150000"/>
              </a:lnSpc>
            </a:pP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b="1" dirty="0">
                <a:solidFill>
                  <a:schemeClr val="bg1"/>
                </a:solidFill>
                <a:latin typeface="+mn-lt"/>
              </a:rPr>
              <a:t>TEMARIO</a:t>
            </a:r>
            <a:br>
              <a:rPr lang="es-MX" sz="1000" b="1" dirty="0">
                <a:solidFill>
                  <a:schemeClr val="bg1"/>
                </a:solidFill>
                <a:latin typeface="+mn-lt"/>
              </a:rPr>
            </a:br>
            <a:br>
              <a:rPr lang="es-MX" sz="1000" b="1" dirty="0">
                <a:solidFill>
                  <a:schemeClr val="bg1"/>
                </a:solidFill>
                <a:latin typeface="+mn-lt"/>
              </a:rPr>
            </a:br>
            <a:br>
              <a:rPr lang="es-MX" sz="1000" b="1" dirty="0">
                <a:solidFill>
                  <a:schemeClr val="bg1"/>
                </a:solidFill>
                <a:latin typeface="+mn-lt"/>
              </a:rPr>
            </a:br>
            <a:r>
              <a:rPr lang="es-MX" sz="1400" dirty="0">
                <a:solidFill>
                  <a:schemeClr val="bg1"/>
                </a:solidFill>
              </a:rPr>
              <a:t>✦ </a:t>
            </a:r>
            <a:r>
              <a:rPr lang="es-MX" sz="1400" dirty="0">
                <a:solidFill>
                  <a:schemeClr val="bg1"/>
                </a:solidFill>
                <a:latin typeface="+mn-lt"/>
              </a:rPr>
              <a:t>Definiciones y conceptos relacionados a la resiliencia.</a:t>
            </a:r>
            <a:br>
              <a:rPr lang="es-MX" sz="1400" dirty="0">
                <a:solidFill>
                  <a:schemeClr val="bg1"/>
                </a:solidFill>
                <a:latin typeface="+mn-lt"/>
              </a:rPr>
            </a:br>
            <a:r>
              <a:rPr lang="es-MX" sz="1400" dirty="0">
                <a:solidFill>
                  <a:schemeClr val="bg1"/>
                </a:solidFill>
              </a:rPr>
              <a:t>✦ </a:t>
            </a:r>
            <a:r>
              <a:rPr lang="es-MX" sz="1400" dirty="0">
                <a:solidFill>
                  <a:schemeClr val="bg1"/>
                </a:solidFill>
                <a:latin typeface="+mn-lt"/>
              </a:rPr>
              <a:t>Vulnerabilidad y competencia.</a:t>
            </a:r>
            <a:br>
              <a:rPr lang="es-MX" sz="1400" dirty="0">
                <a:solidFill>
                  <a:schemeClr val="bg1"/>
                </a:solidFill>
                <a:latin typeface="+mn-lt"/>
              </a:rPr>
            </a:br>
            <a:r>
              <a:rPr lang="es-MX" sz="1400" dirty="0">
                <a:solidFill>
                  <a:schemeClr val="bg1"/>
                </a:solidFill>
              </a:rPr>
              <a:t>✦ </a:t>
            </a:r>
            <a:r>
              <a:rPr lang="es-MX" sz="1400" dirty="0">
                <a:solidFill>
                  <a:schemeClr val="bg1"/>
                </a:solidFill>
                <a:latin typeface="+mn-lt"/>
              </a:rPr>
              <a:t>Los pilares de la resiliencia.</a:t>
            </a:r>
            <a:br>
              <a:rPr lang="es-MX" sz="1400" dirty="0">
                <a:solidFill>
                  <a:schemeClr val="bg1"/>
                </a:solidFill>
                <a:latin typeface="+mn-lt"/>
              </a:rPr>
            </a:br>
            <a:r>
              <a:rPr lang="es-MX" sz="1400" dirty="0">
                <a:solidFill>
                  <a:schemeClr val="bg1"/>
                </a:solidFill>
              </a:rPr>
              <a:t>✦ </a:t>
            </a:r>
            <a:r>
              <a:rPr lang="es-MX" sz="1400" dirty="0">
                <a:solidFill>
                  <a:schemeClr val="bg1"/>
                </a:solidFill>
                <a:latin typeface="+mn-lt"/>
              </a:rPr>
              <a:t>Construcción o fortalecimiento de una personalidad resiliente.</a:t>
            </a:r>
            <a:br>
              <a:rPr lang="es-MX" sz="1400" dirty="0">
                <a:solidFill>
                  <a:schemeClr val="bg1"/>
                </a:solidFill>
                <a:latin typeface="+mn-lt"/>
              </a:rPr>
            </a:br>
            <a:r>
              <a:rPr lang="es-MX" sz="1400" dirty="0">
                <a:solidFill>
                  <a:schemeClr val="bg1"/>
                </a:solidFill>
              </a:rPr>
              <a:t>✦ </a:t>
            </a:r>
            <a:r>
              <a:rPr lang="es-MX" sz="1400" dirty="0">
                <a:solidFill>
                  <a:schemeClr val="bg1"/>
                </a:solidFill>
                <a:latin typeface="+mn-lt"/>
              </a:rPr>
              <a:t>Fuentes interactivas de la resiliencia.</a:t>
            </a:r>
            <a:br>
              <a:rPr lang="es-MX" sz="1400" dirty="0">
                <a:solidFill>
                  <a:schemeClr val="bg1"/>
                </a:solidFill>
                <a:latin typeface="+mn-lt"/>
              </a:rPr>
            </a:br>
            <a:r>
              <a:rPr lang="es-MX" sz="1400" dirty="0">
                <a:solidFill>
                  <a:schemeClr val="bg1"/>
                </a:solidFill>
              </a:rPr>
              <a:t>✦ </a:t>
            </a:r>
            <a:r>
              <a:rPr lang="es-MX" sz="1400" dirty="0">
                <a:solidFill>
                  <a:schemeClr val="bg1"/>
                </a:solidFill>
                <a:latin typeface="+mn-lt"/>
              </a:rPr>
              <a:t>La resiliencia y la salud mental y emocional.</a:t>
            </a:r>
            <a:br>
              <a:rPr lang="es-MX" sz="1400" dirty="0">
                <a:solidFill>
                  <a:schemeClr val="bg1"/>
                </a:solidFill>
                <a:latin typeface="+mn-lt"/>
              </a:rPr>
            </a:br>
            <a:r>
              <a:rPr lang="es-MX" sz="1400" dirty="0">
                <a:solidFill>
                  <a:schemeClr val="bg1"/>
                </a:solidFill>
              </a:rPr>
              <a:t>✦ </a:t>
            </a:r>
            <a:r>
              <a:rPr lang="es-MX" sz="1400" dirty="0">
                <a:solidFill>
                  <a:schemeClr val="bg1"/>
                </a:solidFill>
                <a:latin typeface="+mn-lt"/>
              </a:rPr>
              <a:t>Conócete a través de la resiliencia.</a:t>
            </a:r>
            <a:br>
              <a:rPr lang="es-MX" sz="1400" dirty="0">
                <a:solidFill>
                  <a:schemeClr val="bg1"/>
                </a:solidFill>
                <a:latin typeface="+mn-lt"/>
              </a:rPr>
            </a:br>
            <a:r>
              <a:rPr lang="es-MX" sz="1400" dirty="0">
                <a:solidFill>
                  <a:schemeClr val="bg1"/>
                </a:solidFill>
              </a:rPr>
              <a:t>✦ </a:t>
            </a:r>
            <a:r>
              <a:rPr lang="es-MX" sz="1400" dirty="0">
                <a:solidFill>
                  <a:schemeClr val="bg1"/>
                </a:solidFill>
                <a:latin typeface="+mn-lt"/>
              </a:rPr>
              <a:t>Desarrollo de un plan y compromiso personal resiliente.</a:t>
            </a:r>
            <a:br>
              <a:rPr lang="es-MX" sz="1000" b="1" dirty="0">
                <a:solidFill>
                  <a:schemeClr val="bg1"/>
                </a:solidFill>
                <a:latin typeface="+mn-lt"/>
              </a:rPr>
            </a:br>
            <a:br>
              <a:rPr lang="es-MX" sz="1000" b="1" dirty="0">
                <a:solidFill>
                  <a:schemeClr val="bg1"/>
                </a:solidFill>
                <a:latin typeface="+mn-lt"/>
              </a:rPr>
            </a:br>
            <a:br>
              <a:rPr lang="es-MX" sz="1000" b="1" dirty="0">
                <a:solidFill>
                  <a:schemeClr val="bg1"/>
                </a:solidFill>
                <a:latin typeface="+mn-lt"/>
              </a:rPr>
            </a:br>
            <a:br>
              <a:rPr lang="es-MX" sz="1000" b="1" dirty="0">
                <a:solidFill>
                  <a:schemeClr val="bg1"/>
                </a:solidFill>
                <a:latin typeface="+mn-lt"/>
              </a:rPr>
            </a:br>
            <a:br>
              <a:rPr lang="es-MX" sz="1000" b="1" dirty="0">
                <a:solidFill>
                  <a:schemeClr val="bg1"/>
                </a:solidFill>
                <a:latin typeface="+mn-lt"/>
              </a:rPr>
            </a:br>
            <a:br>
              <a:rPr lang="es-MX" sz="1000" b="1" dirty="0">
                <a:solidFill>
                  <a:schemeClr val="bg1"/>
                </a:solidFill>
                <a:latin typeface="+mn-lt"/>
              </a:rPr>
            </a:br>
            <a:br>
              <a:rPr lang="es-MX" sz="1000" b="1" dirty="0">
                <a:solidFill>
                  <a:schemeClr val="bg1"/>
                </a:solidFill>
                <a:latin typeface="+mn-lt"/>
              </a:rPr>
            </a:br>
            <a:br>
              <a:rPr lang="es-MX" sz="1000" b="1" dirty="0">
                <a:solidFill>
                  <a:schemeClr val="bg1"/>
                </a:solidFill>
                <a:latin typeface="+mn-lt"/>
              </a:rPr>
            </a:br>
            <a:br>
              <a:rPr lang="es-MX" sz="1000" b="1" dirty="0">
                <a:solidFill>
                  <a:schemeClr val="bg1"/>
                </a:solidFill>
                <a:latin typeface="+mn-lt"/>
              </a:rPr>
            </a:b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7326" y="4929457"/>
            <a:ext cx="6948000" cy="1080000"/>
          </a:xfrm>
          <a:solidFill>
            <a:schemeClr val="accent4">
              <a:lumMod val="60000"/>
              <a:lumOff val="40000"/>
            </a:schemeClr>
          </a:solidFill>
        </p:spPr>
        <p:txBody>
          <a:bodyPr>
            <a:noAutofit/>
          </a:bodyPr>
          <a:lstStyle/>
          <a:p>
            <a:pPr algn="just"/>
            <a:r>
              <a:rPr lang="es-MX" sz="2000" b="1" dirty="0"/>
              <a:t>OBJETIVO</a:t>
            </a:r>
            <a:r>
              <a:rPr lang="es-MX" sz="2400" b="1" dirty="0"/>
              <a:t>: </a:t>
            </a:r>
            <a:r>
              <a:rPr lang="es-MX" sz="1800" dirty="0"/>
              <a:t>Conocer y aplicar los factores resilientes para afrontar una crisis, pérdida o duelo y favorecer la adaptación a una nueva condición de vida sin perder la calidad y bienestar.</a:t>
            </a:r>
          </a:p>
          <a:p>
            <a:pPr algn="just"/>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461665"/>
          </a:xfrm>
          <a:prstGeom prst="rect">
            <a:avLst/>
          </a:prstGeom>
          <a:solidFill>
            <a:schemeClr val="tx1"/>
          </a:solidFill>
        </p:spPr>
        <p:txBody>
          <a:bodyPr wrap="square" rtlCol="0">
            <a:spAutoFit/>
          </a:bodyPr>
          <a:lstStyle/>
          <a:p>
            <a:pPr algn="ctr"/>
            <a:r>
              <a:rPr lang="es-MX" sz="2400" b="1" dirty="0">
                <a:solidFill>
                  <a:schemeClr val="bg1"/>
                </a:solidFill>
              </a:rPr>
              <a:t>RESILIENCIA: ENFRENTANDO LAS CRISIS</a:t>
            </a:r>
          </a:p>
        </p:txBody>
      </p:sp>
      <p:pic>
        <p:nvPicPr>
          <p:cNvPr id="11" name="Marcador de posición de imagen 10" descr="Imagen que contiene pequeño, flor, puesto, verde&#10;&#10;Descripción generada automáticamente">
            <a:extLst>
              <a:ext uri="{FF2B5EF4-FFF2-40B4-BE49-F238E27FC236}">
                <a16:creationId xmlns:a16="http://schemas.microsoft.com/office/drawing/2014/main" id="{953CA41E-5944-4C43-B24F-094C726BBA3D}"/>
              </a:ext>
            </a:extLst>
          </p:cNvPr>
          <p:cNvPicPr>
            <a:picLocks noGrp="1" noChangeAspect="1"/>
          </p:cNvPicPr>
          <p:nvPr>
            <p:ph type="pic" idx="1"/>
          </p:nvPr>
        </p:nvPicPr>
        <p:blipFill>
          <a:blip r:embed="rId2"/>
          <a:srcRect t="7807" b="7807"/>
          <a:stretch>
            <a:fillRect/>
          </a:stretch>
        </p:blipFill>
        <p:spPr>
          <a:xfrm>
            <a:off x="5076825" y="700088"/>
            <a:ext cx="6916738" cy="3860800"/>
          </a:xfrm>
        </p:spPr>
      </p:pic>
    </p:spTree>
    <p:extLst>
      <p:ext uri="{BB962C8B-B14F-4D97-AF65-F5344CB8AC3E}">
        <p14:creationId xmlns:p14="http://schemas.microsoft.com/office/powerpoint/2010/main" val="3017494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pPr lvl="0">
              <a:lnSpc>
                <a:spcPct val="150000"/>
              </a:lnSpc>
            </a:pP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2800" b="1" dirty="0">
                <a:solidFill>
                  <a:schemeClr val="bg1"/>
                </a:solidFill>
                <a:latin typeface="+mn-lt"/>
              </a:rPr>
              <a:t>TEMARIO</a:t>
            </a:r>
            <a:br>
              <a:rPr lang="es-MX" sz="1000" b="1" dirty="0">
                <a:solidFill>
                  <a:schemeClr val="bg1"/>
                </a:solidFill>
                <a:latin typeface="+mn-lt"/>
              </a:rPr>
            </a:br>
            <a:br>
              <a:rPr lang="es-MX" sz="1000" b="1" dirty="0">
                <a:solidFill>
                  <a:schemeClr val="bg1"/>
                </a:solidFill>
                <a:latin typeface="+mn-lt"/>
              </a:rPr>
            </a:br>
            <a:r>
              <a:rPr lang="es-MX" sz="1000" b="1" dirty="0">
                <a:solidFill>
                  <a:schemeClr val="bg1"/>
                </a:solidFill>
                <a:latin typeface="+mn-lt"/>
              </a:rPr>
              <a:t> </a:t>
            </a:r>
            <a:r>
              <a:rPr lang="es-MX" sz="1800" dirty="0">
                <a:solidFill>
                  <a:schemeClr val="bg1"/>
                </a:solidFill>
              </a:rPr>
              <a:t>✦ </a:t>
            </a:r>
            <a:r>
              <a:rPr lang="es-MX" sz="1800" dirty="0">
                <a:solidFill>
                  <a:schemeClr val="bg1"/>
                </a:solidFill>
                <a:latin typeface="+mn-lt"/>
              </a:rPr>
              <a:t>Teoría del cambio en las organizaciones</a:t>
            </a:r>
            <a:br>
              <a:rPr lang="es-MX" sz="1800" dirty="0">
                <a:solidFill>
                  <a:schemeClr val="bg1"/>
                </a:solidFill>
                <a:latin typeface="+mn-lt"/>
              </a:rPr>
            </a:br>
            <a:r>
              <a:rPr lang="es-MX" sz="1800" dirty="0">
                <a:solidFill>
                  <a:schemeClr val="bg1"/>
                </a:solidFill>
                <a:latin typeface="+mn-lt"/>
              </a:rPr>
              <a:t> </a:t>
            </a:r>
            <a:r>
              <a:rPr lang="es-MX" sz="1800" dirty="0">
                <a:solidFill>
                  <a:schemeClr val="bg1"/>
                </a:solidFill>
              </a:rPr>
              <a:t>✦ </a:t>
            </a:r>
            <a:r>
              <a:rPr lang="es-MX" sz="1800" dirty="0">
                <a:solidFill>
                  <a:schemeClr val="bg1"/>
                </a:solidFill>
                <a:latin typeface="+mn-lt"/>
              </a:rPr>
              <a:t>La naturaleza del cambio</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¿Cómo se origina el cambio?</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¿Qué, porqué, y cómo cambian las organizaciones?</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Modelos del cambio</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Dinámicas del cambio</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Importancia de los agentes del cambio</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¿Qué motiva al ser humano al cambio?</a:t>
            </a:r>
            <a:br>
              <a:rPr lang="es-MX" sz="1000" b="1" dirty="0">
                <a:solidFill>
                  <a:schemeClr val="bg1"/>
                </a:solidFill>
                <a:latin typeface="+mn-lt"/>
              </a:rPr>
            </a:br>
            <a:br>
              <a:rPr lang="es-MX" sz="1000" b="1" dirty="0">
                <a:solidFill>
                  <a:schemeClr val="bg1"/>
                </a:solidFill>
                <a:latin typeface="+mn-lt"/>
              </a:rPr>
            </a:br>
            <a:br>
              <a:rPr lang="es-MX" sz="5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100" dirty="0">
                <a:solidFill>
                  <a:schemeClr val="bg1"/>
                </a:solidFill>
              </a:rPr>
            </a:br>
            <a:br>
              <a:rPr lang="es-MX" sz="600" dirty="0"/>
            </a:b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6825" y="5508372"/>
            <a:ext cx="6915890" cy="649540"/>
          </a:xfrm>
          <a:solidFill>
            <a:schemeClr val="accent5"/>
          </a:solidFill>
        </p:spPr>
        <p:txBody>
          <a:bodyPr>
            <a:noAutofit/>
          </a:bodyPr>
          <a:lstStyle/>
          <a:p>
            <a:pPr algn="just"/>
            <a:r>
              <a:rPr lang="es-MX" sz="2000" b="1" dirty="0"/>
              <a:t>OBJETIVO: </a:t>
            </a:r>
            <a:r>
              <a:rPr lang="es-MX" sz="2000" dirty="0"/>
              <a:t>El participante aprenderá estrategias efectivas para gestionar el cambio. </a:t>
            </a:r>
          </a:p>
          <a:p>
            <a:pPr algn="just"/>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461665"/>
          </a:xfrm>
          <a:prstGeom prst="rect">
            <a:avLst/>
          </a:prstGeom>
          <a:solidFill>
            <a:schemeClr val="tx1"/>
          </a:solidFill>
        </p:spPr>
        <p:txBody>
          <a:bodyPr wrap="square" rtlCol="0">
            <a:spAutoFit/>
          </a:bodyPr>
          <a:lstStyle/>
          <a:p>
            <a:pPr algn="ctr"/>
            <a:r>
              <a:rPr lang="es-MX" sz="2400" b="1" dirty="0">
                <a:solidFill>
                  <a:schemeClr val="bg1"/>
                </a:solidFill>
              </a:rPr>
              <a:t>VIVIR O MORIR: GESTIÓN Y RETO AL CAMBIO</a:t>
            </a:r>
          </a:p>
        </p:txBody>
      </p:sp>
      <p:pic>
        <p:nvPicPr>
          <p:cNvPr id="11" name="Marcador de posición de imagen 10" descr="Imagen que contiene exterior, nublado, agua, nubes&#10;&#10;Descripción generada automáticamente">
            <a:extLst>
              <a:ext uri="{FF2B5EF4-FFF2-40B4-BE49-F238E27FC236}">
                <a16:creationId xmlns:a16="http://schemas.microsoft.com/office/drawing/2014/main" id="{BCE63F04-740E-584E-8925-269381125099}"/>
              </a:ext>
            </a:extLst>
          </p:cNvPr>
          <p:cNvPicPr>
            <a:picLocks noGrp="1" noChangeAspect="1"/>
          </p:cNvPicPr>
          <p:nvPr>
            <p:ph type="pic" idx="1"/>
          </p:nvPr>
        </p:nvPicPr>
        <p:blipFill>
          <a:blip r:embed="rId2"/>
          <a:srcRect l="8917" r="8917"/>
          <a:stretch>
            <a:fillRect/>
          </a:stretch>
        </p:blipFill>
        <p:spPr>
          <a:xfrm>
            <a:off x="5076825" y="700088"/>
            <a:ext cx="6915150" cy="4229100"/>
          </a:xfrm>
        </p:spPr>
      </p:pic>
    </p:spTree>
    <p:extLst>
      <p:ext uri="{BB962C8B-B14F-4D97-AF65-F5344CB8AC3E}">
        <p14:creationId xmlns:p14="http://schemas.microsoft.com/office/powerpoint/2010/main" val="468832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pPr lvl="0">
              <a:lnSpc>
                <a:spcPct val="150000"/>
              </a:lnSpc>
            </a:pP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2400" b="1" dirty="0">
                <a:solidFill>
                  <a:schemeClr val="bg1"/>
                </a:solidFill>
                <a:latin typeface="+mn-lt"/>
              </a:rPr>
              <a:t>TEMARIO</a:t>
            </a:r>
            <a:br>
              <a:rPr lang="es-MX" sz="1000" b="1" dirty="0">
                <a:solidFill>
                  <a:schemeClr val="bg1"/>
                </a:solidFill>
                <a:latin typeface="+mn-lt"/>
              </a:rPr>
            </a:br>
            <a:r>
              <a:rPr lang="es-MX" sz="1200" dirty="0">
                <a:solidFill>
                  <a:schemeClr val="bg1"/>
                </a:solidFill>
              </a:rPr>
              <a:t>✦ </a:t>
            </a:r>
            <a:r>
              <a:rPr lang="es-MX" sz="1200" dirty="0">
                <a:solidFill>
                  <a:schemeClr val="bg1"/>
                </a:solidFill>
                <a:latin typeface="+mn-lt"/>
              </a:rPr>
              <a:t>Objetivo y campo de aplicación de la NOM-019-STPS-2011</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Definiciones </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Obligaciones del patrón</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Obligaciones de los trabajadores</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Constitución e integración de las comisiones de seguridad según la </a:t>
            </a:r>
            <a:r>
              <a:rPr lang="es-MX" sz="1200" dirty="0">
                <a:solidFill>
                  <a:schemeClr val="bg1"/>
                </a:solidFill>
              </a:rPr>
              <a:t>✦ </a:t>
            </a:r>
            <a:r>
              <a:rPr lang="es-MX" sz="1200" dirty="0">
                <a:solidFill>
                  <a:schemeClr val="bg1"/>
                </a:solidFill>
                <a:latin typeface="+mn-lt"/>
              </a:rPr>
              <a:t>NOM-019-STPS-2011</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Organización de las comisiones de seguridad según la NOM-019-STPS-2011</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Funcionamiento de las comisiones de seguridad según la NOM-019-STPS-2011</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Capacitación de las comisiones de seguridad según la NOM-019-STPS-2011</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Objetivo y campo de aplicación de la NOM-030-STPS-2009</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Definiciones</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Obligaciones del patrón</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Obligaciones de los trabajadores</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Funciones y actividades del responsable de seguridad y salud en el trabajo</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El diagnóstico integral de salud y seguridad en el trabajo</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Programas de Seguridad y salud y/ o relación de acciones preventivas y correctivas</a:t>
            </a:r>
            <a:br>
              <a:rPr lang="es-MX" sz="1000" b="1" dirty="0">
                <a:solidFill>
                  <a:schemeClr val="bg1"/>
                </a:solidFill>
                <a:latin typeface="+mn-lt"/>
              </a:rPr>
            </a:br>
            <a:br>
              <a:rPr lang="es-MX" sz="100" dirty="0">
                <a:solidFill>
                  <a:schemeClr val="bg1"/>
                </a:solidFill>
              </a:rPr>
            </a:b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7326" y="4929457"/>
            <a:ext cx="6915890" cy="1690004"/>
          </a:xfrm>
          <a:solidFill>
            <a:srgbClr val="0070C0"/>
          </a:solidFill>
        </p:spPr>
        <p:txBody>
          <a:bodyPr>
            <a:noAutofit/>
          </a:bodyPr>
          <a:lstStyle/>
          <a:p>
            <a:pPr lvl="0" algn="just"/>
            <a:r>
              <a:rPr lang="es-MX" sz="2000" b="1" dirty="0"/>
              <a:t>OBJETIVO: </a:t>
            </a:r>
            <a:r>
              <a:rPr lang="es-MX" sz="2000" dirty="0"/>
              <a:t>El participante conocerá los requisitos de la NOM-019-STPS-2011 para el correcto funcionamiento de la comisión de seguridad e higiene y las funciones y actividades que deberán realizar los servicios preventivos de seguridad y salud en el trabajo para prevenir accidentes y enfermedades.</a:t>
            </a:r>
          </a:p>
          <a:p>
            <a:pPr lvl="0" algn="just"/>
            <a:r>
              <a:rPr lang="es-MX" sz="2000" b="1" dirty="0"/>
              <a:t> </a:t>
            </a:r>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461665"/>
          </a:xfrm>
          <a:prstGeom prst="rect">
            <a:avLst/>
          </a:prstGeom>
          <a:solidFill>
            <a:schemeClr val="tx1"/>
          </a:solidFill>
        </p:spPr>
        <p:txBody>
          <a:bodyPr wrap="square" rtlCol="0">
            <a:spAutoFit/>
          </a:bodyPr>
          <a:lstStyle/>
          <a:p>
            <a:pPr algn="ctr"/>
            <a:r>
              <a:rPr lang="es-MX" sz="2400" b="1" dirty="0">
                <a:solidFill>
                  <a:schemeClr val="bg1"/>
                </a:solidFill>
              </a:rPr>
              <a:t>Nom-019-STPS-2011 y Nom-030-STPS-2009 </a:t>
            </a:r>
          </a:p>
        </p:txBody>
      </p:sp>
      <p:pic>
        <p:nvPicPr>
          <p:cNvPr id="14" name="Marcador de posición de imagen 13">
            <a:extLst>
              <a:ext uri="{FF2B5EF4-FFF2-40B4-BE49-F238E27FC236}">
                <a16:creationId xmlns:a16="http://schemas.microsoft.com/office/drawing/2014/main" id="{9542B510-2E9D-424D-88F2-7283A35D1533}"/>
              </a:ext>
            </a:extLst>
          </p:cNvPr>
          <p:cNvPicPr>
            <a:picLocks noGrp="1" noChangeAspect="1"/>
          </p:cNvPicPr>
          <p:nvPr>
            <p:ph type="pic" idx="1"/>
          </p:nvPr>
        </p:nvPicPr>
        <p:blipFill>
          <a:blip r:embed="rId2"/>
          <a:srcRect t="3443" b="3443"/>
          <a:stretch>
            <a:fillRect/>
          </a:stretch>
        </p:blipFill>
        <p:spPr>
          <a:xfrm>
            <a:off x="5076825" y="700088"/>
            <a:ext cx="6915150" cy="3860800"/>
          </a:xfrm>
        </p:spPr>
      </p:pic>
    </p:spTree>
    <p:extLst>
      <p:ext uri="{BB962C8B-B14F-4D97-AF65-F5344CB8AC3E}">
        <p14:creationId xmlns:p14="http://schemas.microsoft.com/office/powerpoint/2010/main" val="746855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pPr lvl="0"/>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2800" b="1" dirty="0">
                <a:solidFill>
                  <a:schemeClr val="bg1"/>
                </a:solidFill>
                <a:latin typeface="+mn-lt"/>
              </a:rPr>
              <a:t>TEMARIO</a:t>
            </a:r>
            <a:br>
              <a:rPr lang="es-MX" sz="1000" b="1" dirty="0">
                <a:solidFill>
                  <a:schemeClr val="bg1"/>
                </a:solidFill>
                <a:latin typeface="+mn-lt"/>
              </a:rPr>
            </a:br>
            <a:br>
              <a:rPr lang="es-MX" sz="1000" b="1" dirty="0">
                <a:solidFill>
                  <a:schemeClr val="bg1"/>
                </a:solidFill>
                <a:latin typeface="+mn-lt"/>
              </a:rPr>
            </a:br>
            <a:br>
              <a:rPr lang="es-MX" sz="1000" b="1" dirty="0">
                <a:solidFill>
                  <a:schemeClr val="bg1"/>
                </a:solidFill>
                <a:latin typeface="+mn-lt"/>
              </a:rPr>
            </a:br>
            <a:br>
              <a:rPr lang="es-MX" sz="1000" b="1" dirty="0">
                <a:solidFill>
                  <a:schemeClr val="bg1"/>
                </a:solidFill>
                <a:latin typeface="+mn-lt"/>
              </a:rPr>
            </a:br>
            <a:br>
              <a:rPr lang="es-MX" sz="1000" b="1" dirty="0">
                <a:solidFill>
                  <a:schemeClr val="bg1"/>
                </a:solidFill>
                <a:latin typeface="+mn-lt"/>
              </a:rPr>
            </a:br>
            <a:br>
              <a:rPr lang="es-MX" sz="1000" b="1" dirty="0">
                <a:solidFill>
                  <a:schemeClr val="bg1"/>
                </a:solidFill>
                <a:latin typeface="+mn-lt"/>
              </a:rPr>
            </a:br>
            <a:r>
              <a:rPr lang="es-MX" sz="1800" dirty="0">
                <a:solidFill>
                  <a:schemeClr val="bg1"/>
                </a:solidFill>
              </a:rPr>
              <a:t>✦ </a:t>
            </a:r>
            <a:r>
              <a:rPr lang="es-MX" sz="1800" dirty="0">
                <a:solidFill>
                  <a:schemeClr val="bg1"/>
                </a:solidFill>
                <a:latin typeface="+mn-lt"/>
              </a:rPr>
              <a:t>Importancia, beneficios y riesgos de no cumplir.</a:t>
            </a:r>
            <a:br>
              <a:rPr lang="es-MX" sz="1800" dirty="0">
                <a:solidFill>
                  <a:schemeClr val="bg1"/>
                </a:solidFill>
                <a:latin typeface="+mn-lt"/>
              </a:rPr>
            </a:br>
            <a:r>
              <a:rPr lang="es-MX" sz="1800" dirty="0">
                <a:solidFill>
                  <a:schemeClr val="bg1"/>
                </a:solidFill>
                <a:latin typeface="+mn-lt"/>
              </a:rPr>
              <a:t>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5 Principales RP´S, tomando en cuenta los derivados de la Pandemia.</a:t>
            </a:r>
            <a:br>
              <a:rPr lang="es-MX" sz="1800" dirty="0">
                <a:solidFill>
                  <a:schemeClr val="bg1"/>
                </a:solidFill>
                <a:latin typeface="+mn-lt"/>
              </a:rPr>
            </a:br>
            <a:r>
              <a:rPr lang="es-MX" sz="1800" dirty="0">
                <a:solidFill>
                  <a:schemeClr val="bg1"/>
                </a:solidFill>
                <a:latin typeface="+mn-lt"/>
              </a:rPr>
              <a:t>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Obligaciones Obrero – Patronales.</a:t>
            </a:r>
            <a:br>
              <a:rPr lang="es-MX" sz="1800" dirty="0">
                <a:solidFill>
                  <a:schemeClr val="bg1"/>
                </a:solidFill>
                <a:latin typeface="+mn-lt"/>
              </a:rPr>
            </a:br>
            <a:r>
              <a:rPr lang="es-MX" sz="1800" dirty="0">
                <a:solidFill>
                  <a:schemeClr val="bg1"/>
                </a:solidFill>
                <a:latin typeface="+mn-lt"/>
              </a:rPr>
              <a:t>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Aplicación de los instrumentos de medición.</a:t>
            </a:r>
            <a:br>
              <a:rPr lang="es-MX" sz="1800" dirty="0">
                <a:solidFill>
                  <a:schemeClr val="bg1"/>
                </a:solidFill>
                <a:latin typeface="+mn-lt"/>
              </a:rPr>
            </a:br>
            <a:r>
              <a:rPr lang="es-MX" sz="1800" dirty="0">
                <a:solidFill>
                  <a:schemeClr val="bg1"/>
                </a:solidFill>
                <a:latin typeface="+mn-lt"/>
              </a:rPr>
              <a:t>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Análisis e interpretación de Resultados.</a:t>
            </a:r>
            <a:br>
              <a:rPr lang="es-MX" sz="1800" dirty="0">
                <a:solidFill>
                  <a:schemeClr val="bg1"/>
                </a:solidFill>
                <a:latin typeface="+mn-lt"/>
              </a:rPr>
            </a:br>
            <a:r>
              <a:rPr lang="es-MX" sz="1800" dirty="0">
                <a:solidFill>
                  <a:schemeClr val="bg1"/>
                </a:solidFill>
                <a:latin typeface="+mn-lt"/>
              </a:rPr>
              <a:t>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Medidas de prevención y acciones de control, para abatir los efectos de los RP´S desde casa.</a:t>
            </a:r>
            <a:br>
              <a:rPr lang="es-MX" sz="1800" dirty="0">
                <a:solidFill>
                  <a:schemeClr val="bg1"/>
                </a:solidFill>
                <a:latin typeface="+mn-lt"/>
              </a:rPr>
            </a:br>
            <a:r>
              <a:rPr lang="es-MX" sz="1800" dirty="0">
                <a:solidFill>
                  <a:schemeClr val="bg1"/>
                </a:solidFill>
                <a:latin typeface="+mn-lt"/>
              </a:rPr>
              <a:t>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KIT de documentos a exhibir, ante la Autoridad laboral.</a:t>
            </a:r>
            <a:br>
              <a:rPr lang="es-MX" sz="1800" dirty="0">
                <a:solidFill>
                  <a:schemeClr val="bg1"/>
                </a:solidFill>
                <a:latin typeface="+mn-lt"/>
              </a:rPr>
            </a:br>
            <a:br>
              <a:rPr lang="es-MX" sz="1800" dirty="0">
                <a:solidFill>
                  <a:schemeClr val="bg1"/>
                </a:solidFill>
                <a:latin typeface="+mn-lt"/>
              </a:rPr>
            </a:br>
            <a:br>
              <a:rPr lang="es-MX" sz="1800" dirty="0">
                <a:solidFill>
                  <a:schemeClr val="bg1"/>
                </a:solidFill>
                <a:latin typeface="+mn-lt"/>
              </a:rPr>
            </a:br>
            <a:br>
              <a:rPr lang="es-MX" sz="500" dirty="0">
                <a:solidFill>
                  <a:schemeClr val="bg1"/>
                </a:solidFill>
              </a:rPr>
            </a:br>
            <a:br>
              <a:rPr lang="es-MX" sz="100" dirty="0">
                <a:solidFill>
                  <a:schemeClr val="bg1"/>
                </a:solidFill>
              </a:rPr>
            </a:br>
            <a:br>
              <a:rPr lang="es-MX" sz="600" dirty="0"/>
            </a:b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7326" y="4929457"/>
            <a:ext cx="6915890" cy="1296000"/>
          </a:xfrm>
          <a:solidFill>
            <a:srgbClr val="FF7E79"/>
          </a:solidFill>
        </p:spPr>
        <p:txBody>
          <a:bodyPr>
            <a:noAutofit/>
          </a:bodyPr>
          <a:lstStyle/>
          <a:p>
            <a:pPr algn="just"/>
            <a:r>
              <a:rPr lang="es-MX" sz="2000" b="1" dirty="0"/>
              <a:t>OBJETIVO: </a:t>
            </a:r>
            <a:r>
              <a:rPr lang="es-MX" sz="2000" dirty="0"/>
              <a:t>Identificará y analizará FRP´S, Conformará: Política de prevención, Diagnóstico de Seguridad y Salud y Programas de Prevención para dar cumplimiento previo a su fecha límite. 23 de octubre 2020.</a:t>
            </a:r>
          </a:p>
          <a:p>
            <a:pPr algn="just"/>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sp>
        <p:nvSpPr>
          <p:cNvPr id="26" name="CuadroTexto 25">
            <a:extLst>
              <a:ext uri="{FF2B5EF4-FFF2-40B4-BE49-F238E27FC236}">
                <a16:creationId xmlns:a16="http://schemas.microsoft.com/office/drawing/2014/main" id="{30E20ADA-FD94-0C46-9EAE-D612B8899DEA}"/>
              </a:ext>
            </a:extLst>
          </p:cNvPr>
          <p:cNvSpPr txBox="1"/>
          <p:nvPr/>
        </p:nvSpPr>
        <p:spPr>
          <a:xfrm>
            <a:off x="5076324" y="238125"/>
            <a:ext cx="6916391" cy="461665"/>
          </a:xfrm>
          <a:prstGeom prst="rect">
            <a:avLst/>
          </a:prstGeom>
          <a:solidFill>
            <a:schemeClr val="tx1"/>
          </a:solidFill>
        </p:spPr>
        <p:txBody>
          <a:bodyPr wrap="square" rtlCol="0">
            <a:spAutoFit/>
          </a:bodyPr>
          <a:lstStyle/>
          <a:p>
            <a:pPr algn="ctr"/>
            <a:r>
              <a:rPr lang="es-MX" sz="2400" b="1" dirty="0">
                <a:solidFill>
                  <a:schemeClr val="bg1"/>
                </a:solidFill>
              </a:rPr>
              <a:t>Nom-035-STPS-2018</a:t>
            </a:r>
          </a:p>
        </p:txBody>
      </p:sp>
      <p:pic>
        <p:nvPicPr>
          <p:cNvPr id="6" name="Marcador de posición de imagen 5" descr="Imagen que contiene tabla, recamara, cuarto&#10;&#10;Descripción generada automáticamente">
            <a:extLst>
              <a:ext uri="{FF2B5EF4-FFF2-40B4-BE49-F238E27FC236}">
                <a16:creationId xmlns:a16="http://schemas.microsoft.com/office/drawing/2014/main" id="{C1A3A73B-B654-0C4C-AA18-F24CE7016AEB}"/>
              </a:ext>
            </a:extLst>
          </p:cNvPr>
          <p:cNvPicPr>
            <a:picLocks noGrp="1" noChangeAspect="1"/>
          </p:cNvPicPr>
          <p:nvPr>
            <p:ph type="pic" idx="1"/>
          </p:nvPr>
        </p:nvPicPr>
        <p:blipFill>
          <a:blip r:embed="rId2"/>
          <a:srcRect l="7473" r="7473"/>
          <a:stretch>
            <a:fillRect/>
          </a:stretch>
        </p:blipFill>
        <p:spPr>
          <a:xfrm>
            <a:off x="5076825" y="700088"/>
            <a:ext cx="6915150" cy="3860800"/>
          </a:xfrm>
        </p:spPr>
      </p:pic>
    </p:spTree>
    <p:extLst>
      <p:ext uri="{BB962C8B-B14F-4D97-AF65-F5344CB8AC3E}">
        <p14:creationId xmlns:p14="http://schemas.microsoft.com/office/powerpoint/2010/main" val="81863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2400" b="1" dirty="0">
                <a:solidFill>
                  <a:schemeClr val="bg1"/>
                </a:solidFill>
                <a:latin typeface="+mn-lt"/>
              </a:rPr>
              <a:t>TEMARIO</a:t>
            </a:r>
            <a:br>
              <a:rPr lang="es-MX" sz="1000" b="1" dirty="0">
                <a:solidFill>
                  <a:schemeClr val="bg1"/>
                </a:solidFill>
                <a:latin typeface="+mn-lt"/>
              </a:rPr>
            </a:br>
            <a:br>
              <a:rPr lang="es-MX" sz="1000" b="1" dirty="0">
                <a:solidFill>
                  <a:schemeClr val="bg1"/>
                </a:solidFill>
                <a:latin typeface="+mn-lt"/>
              </a:rPr>
            </a:br>
            <a:br>
              <a:rPr lang="es-MX" sz="1000" b="1" dirty="0">
                <a:solidFill>
                  <a:schemeClr val="bg1"/>
                </a:solidFill>
                <a:latin typeface="+mn-lt"/>
              </a:rPr>
            </a:br>
            <a:r>
              <a:rPr lang="es-MX" sz="1200" b="1" dirty="0">
                <a:solidFill>
                  <a:schemeClr val="bg1"/>
                </a:solidFill>
                <a:latin typeface="+mn-lt"/>
              </a:rPr>
              <a:t>LECCIÓN 1. USO DE FUNCIONES</a:t>
            </a:r>
            <a:br>
              <a:rPr lang="es-MX" sz="1200" b="1" dirty="0">
                <a:solidFill>
                  <a:schemeClr val="bg1"/>
                </a:solidFill>
                <a:latin typeface="+mn-lt"/>
              </a:rPr>
            </a:br>
            <a:r>
              <a:rPr lang="es-MX" sz="1200" dirty="0">
                <a:solidFill>
                  <a:schemeClr val="bg1"/>
                </a:solidFill>
              </a:rPr>
              <a:t>✦ </a:t>
            </a:r>
            <a:r>
              <a:rPr lang="es-MX" sz="1200" dirty="0">
                <a:solidFill>
                  <a:schemeClr val="bg1"/>
                </a:solidFill>
                <a:latin typeface="+mn-lt"/>
              </a:rPr>
              <a:t>Introducción</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Importancia de las funciones</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Categoría de funciones</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Estructura de una función</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Funciones básicas</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Desarrollo de un ejercicio práctico</a:t>
            </a:r>
            <a:br>
              <a:rPr lang="es-MX" sz="1200" b="1" dirty="0">
                <a:solidFill>
                  <a:schemeClr val="bg1"/>
                </a:solidFill>
                <a:latin typeface="+mn-lt"/>
              </a:rPr>
            </a:br>
            <a:br>
              <a:rPr lang="es-MX" sz="1200" b="1" dirty="0">
                <a:solidFill>
                  <a:schemeClr val="bg1"/>
                </a:solidFill>
                <a:latin typeface="+mn-lt"/>
              </a:rPr>
            </a:br>
            <a:r>
              <a:rPr lang="es-MX" sz="1200" b="1" dirty="0">
                <a:solidFill>
                  <a:schemeClr val="bg1"/>
                </a:solidFill>
                <a:latin typeface="+mn-lt"/>
              </a:rPr>
              <a:t>LECCIÓN 2. DISEÑO Y FUNCIONES DE BASES DE DATOS </a:t>
            </a:r>
            <a:br>
              <a:rPr lang="es-MX" sz="1200" b="1" dirty="0">
                <a:solidFill>
                  <a:schemeClr val="bg1"/>
                </a:solidFill>
                <a:latin typeface="+mn-lt"/>
              </a:rPr>
            </a:br>
            <a:r>
              <a:rPr lang="es-MX" sz="1200" dirty="0">
                <a:solidFill>
                  <a:schemeClr val="bg1"/>
                </a:solidFill>
              </a:rPr>
              <a:t>✦ </a:t>
            </a:r>
            <a:r>
              <a:rPr lang="es-MX" sz="1200" dirty="0">
                <a:solidFill>
                  <a:schemeClr val="bg1"/>
                </a:solidFill>
                <a:latin typeface="+mn-lt"/>
              </a:rPr>
              <a:t>Conceptos básicos de una BD</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Diseño e implementación. ¿Cuáles son los criterios a considera en el diseño?</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Manejo de funciones.</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Consultas a una Base de Datos</a:t>
            </a:r>
            <a:br>
              <a:rPr lang="es-MX" sz="1200" b="1" dirty="0">
                <a:solidFill>
                  <a:schemeClr val="bg1"/>
                </a:solidFill>
                <a:latin typeface="+mn-lt"/>
              </a:rPr>
            </a:br>
            <a:br>
              <a:rPr lang="es-MX" sz="1200" b="1" dirty="0">
                <a:solidFill>
                  <a:schemeClr val="bg1"/>
                </a:solidFill>
                <a:latin typeface="+mn-lt"/>
              </a:rPr>
            </a:br>
            <a:r>
              <a:rPr lang="es-MX" sz="1200" b="1" dirty="0">
                <a:solidFill>
                  <a:schemeClr val="bg1"/>
                </a:solidFill>
                <a:latin typeface="+mn-lt"/>
              </a:rPr>
              <a:t>LECCIÓN 3. CREACIÓN DE NOMBRES DE RANGOS</a:t>
            </a:r>
            <a:br>
              <a:rPr lang="es-MX" sz="1200" b="1" dirty="0">
                <a:solidFill>
                  <a:schemeClr val="bg1"/>
                </a:solidFill>
                <a:latin typeface="+mn-lt"/>
              </a:rPr>
            </a:br>
            <a:r>
              <a:rPr lang="es-MX" sz="1200" dirty="0">
                <a:solidFill>
                  <a:schemeClr val="bg1"/>
                </a:solidFill>
              </a:rPr>
              <a:t>✦ </a:t>
            </a:r>
            <a:r>
              <a:rPr lang="es-MX" sz="1200" dirty="0">
                <a:solidFill>
                  <a:schemeClr val="bg1"/>
                </a:solidFill>
                <a:latin typeface="+mn-lt"/>
              </a:rPr>
              <a:t>Selección de un rango</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Crear un nombre de rango</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Uso de teclas de atajo</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Referencias a nombres de rangos</a:t>
            </a:r>
            <a:br>
              <a:rPr lang="es-MX" sz="1200" dirty="0">
                <a:solidFill>
                  <a:schemeClr val="bg1"/>
                </a:solidFill>
                <a:latin typeface="+mn-lt"/>
              </a:rPr>
            </a:br>
            <a:br>
              <a:rPr lang="es-MX" sz="1200" b="1" dirty="0">
                <a:solidFill>
                  <a:schemeClr val="bg1"/>
                </a:solidFill>
                <a:latin typeface="+mn-lt"/>
              </a:rPr>
            </a:br>
            <a:r>
              <a:rPr lang="es-MX" sz="1200" b="1" dirty="0">
                <a:solidFill>
                  <a:schemeClr val="bg1"/>
                </a:solidFill>
                <a:latin typeface="+mn-lt"/>
              </a:rPr>
              <a:t>LECCIÓN 4. VALIDACIÓN DE DATOS</a:t>
            </a:r>
            <a:br>
              <a:rPr lang="es-MX" sz="1200" b="1" dirty="0">
                <a:solidFill>
                  <a:schemeClr val="bg1"/>
                </a:solidFill>
                <a:latin typeface="+mn-lt"/>
              </a:rPr>
            </a:br>
            <a:r>
              <a:rPr lang="es-MX" sz="1200" dirty="0">
                <a:solidFill>
                  <a:schemeClr val="bg1"/>
                </a:solidFill>
              </a:rPr>
              <a:t>✦ </a:t>
            </a:r>
            <a:r>
              <a:rPr lang="es-MX" sz="1200" dirty="0">
                <a:solidFill>
                  <a:schemeClr val="bg1"/>
                </a:solidFill>
                <a:latin typeface="+mn-lt"/>
              </a:rPr>
              <a:t>Limitar el acceso de datos</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Validar datos introducidos</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Enviar mensajes de errores personalizados</a:t>
            </a:r>
            <a:br>
              <a:rPr lang="es-MX" sz="1200" b="1" dirty="0">
                <a:solidFill>
                  <a:schemeClr val="bg1"/>
                </a:solidFill>
                <a:latin typeface="+mn-lt"/>
              </a:rPr>
            </a:br>
            <a:br>
              <a:rPr lang="es-MX" sz="1200" b="1" dirty="0">
                <a:solidFill>
                  <a:schemeClr val="bg1"/>
                </a:solidFill>
                <a:latin typeface="+mn-lt"/>
              </a:rPr>
            </a:br>
            <a:r>
              <a:rPr lang="es-MX" sz="1200" b="1" dirty="0">
                <a:solidFill>
                  <a:schemeClr val="bg1"/>
                </a:solidFill>
                <a:latin typeface="+mn-lt"/>
              </a:rPr>
              <a:t>LECCIÓN 5. OPERACIONES CON FECHAS</a:t>
            </a:r>
            <a:br>
              <a:rPr lang="es-MX" sz="1200" b="1" dirty="0">
                <a:solidFill>
                  <a:schemeClr val="bg1"/>
                </a:solidFill>
                <a:latin typeface="+mn-lt"/>
              </a:rPr>
            </a:br>
            <a:r>
              <a:rPr lang="es-MX" sz="1200" dirty="0">
                <a:solidFill>
                  <a:schemeClr val="bg1"/>
                </a:solidFill>
              </a:rPr>
              <a:t>✦ </a:t>
            </a:r>
            <a:r>
              <a:rPr lang="es-MX" sz="1200" dirty="0">
                <a:solidFill>
                  <a:schemeClr val="bg1"/>
                </a:solidFill>
                <a:latin typeface="+mn-lt"/>
              </a:rPr>
              <a:t>Funciones básicas de fechas</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Manejo de alertas automatizadas para fechas futuras: vencimiento, pagos, etc.</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Generación de un ejemplo práctico</a:t>
            </a:r>
            <a:br>
              <a:rPr lang="es-MX" sz="1000" dirty="0">
                <a:solidFill>
                  <a:schemeClr val="bg1"/>
                </a:solidFill>
                <a:latin typeface="+mn-lt"/>
              </a:rPr>
            </a:br>
            <a:br>
              <a:rPr lang="es-MX" sz="500" dirty="0">
                <a:solidFill>
                  <a:schemeClr val="bg1"/>
                </a:solidFill>
              </a:rPr>
            </a:br>
            <a:br>
              <a:rPr lang="es-MX" sz="500" dirty="0">
                <a:solidFill>
                  <a:schemeClr val="bg1"/>
                </a:solidFill>
              </a:rPr>
            </a:br>
            <a:br>
              <a:rPr lang="es-MX" sz="500" dirty="0">
                <a:solidFill>
                  <a:schemeClr val="bg1"/>
                </a:solidFill>
              </a:rPr>
            </a:br>
            <a:br>
              <a:rPr lang="es-MX" sz="100" dirty="0">
                <a:solidFill>
                  <a:schemeClr val="bg1"/>
                </a:solidFill>
              </a:rPr>
            </a:br>
            <a:br>
              <a:rPr lang="es-MX" sz="600" dirty="0">
                <a:solidFill>
                  <a:schemeClr val="bg1"/>
                </a:solidFill>
              </a:rPr>
            </a:br>
            <a:br>
              <a:rPr lang="es-MX" sz="600" dirty="0">
                <a:solidFill>
                  <a:schemeClr val="bg1"/>
                </a:solidFill>
              </a:rPr>
            </a:b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7326" y="5333999"/>
            <a:ext cx="6915890" cy="1285461"/>
          </a:xfrm>
          <a:solidFill>
            <a:srgbClr val="00B050"/>
          </a:solidFill>
        </p:spPr>
        <p:txBody>
          <a:bodyPr>
            <a:noAutofit/>
          </a:bodyPr>
          <a:lstStyle/>
          <a:p>
            <a:pPr algn="just"/>
            <a:r>
              <a:rPr lang="es-MX" sz="2000" b="1" dirty="0"/>
              <a:t>OBJETIVO: </a:t>
            </a:r>
            <a:r>
              <a:rPr lang="es-MX" sz="2000" dirty="0"/>
              <a:t>Administrar y ejecutar funciones de bases de datos y de herramientas incorporadas en Microsoft® Office Excel® para la resolución de problemas prácticos en la administración de información.</a:t>
            </a:r>
          </a:p>
          <a:p>
            <a:pPr algn="just"/>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461665"/>
          </a:xfrm>
          <a:prstGeom prst="rect">
            <a:avLst/>
          </a:prstGeom>
          <a:solidFill>
            <a:schemeClr val="tx1"/>
          </a:solidFill>
        </p:spPr>
        <p:txBody>
          <a:bodyPr wrap="square" rtlCol="0">
            <a:spAutoFit/>
          </a:bodyPr>
          <a:lstStyle/>
          <a:p>
            <a:pPr algn="ctr"/>
            <a:r>
              <a:rPr lang="es-MX" sz="2400" b="1" dirty="0">
                <a:solidFill>
                  <a:schemeClr val="bg1"/>
                </a:solidFill>
              </a:rPr>
              <a:t>ADMINISTRACIÓN DE INFORMACIÓN CON EXCEL</a:t>
            </a:r>
          </a:p>
        </p:txBody>
      </p:sp>
      <p:pic>
        <p:nvPicPr>
          <p:cNvPr id="10" name="Marcador de posición de imagen 9" descr="Imagen que contiene firmar, señal, dibujo, calle&#10;&#10;Descripción generada automáticamente">
            <a:extLst>
              <a:ext uri="{FF2B5EF4-FFF2-40B4-BE49-F238E27FC236}">
                <a16:creationId xmlns:a16="http://schemas.microsoft.com/office/drawing/2014/main" id="{F6DB6B37-BC19-024F-92ED-1DC146EC6639}"/>
              </a:ext>
            </a:extLst>
          </p:cNvPr>
          <p:cNvPicPr>
            <a:picLocks noGrp="1" noChangeAspect="1"/>
          </p:cNvPicPr>
          <p:nvPr>
            <p:ph type="pic" idx="1"/>
          </p:nvPr>
        </p:nvPicPr>
        <p:blipFill>
          <a:blip r:embed="rId2">
            <a:extLst>
              <a:ext uri="{837473B0-CC2E-450A-ABE3-18F120FF3D39}">
                <a1611:picAttrSrcUrl xmlns:a1611="http://schemas.microsoft.com/office/drawing/2016/11/main" r:id="rId3"/>
              </a:ext>
            </a:extLst>
          </a:blip>
          <a:srcRect t="17997" b="17997"/>
          <a:stretch>
            <a:fillRect/>
          </a:stretch>
        </p:blipFill>
        <p:spPr>
          <a:xfrm>
            <a:off x="5076825" y="700088"/>
            <a:ext cx="6915150" cy="4344987"/>
          </a:xfrm>
        </p:spPr>
      </p:pic>
      <p:sp>
        <p:nvSpPr>
          <p:cNvPr id="12" name="CuadroTexto 11">
            <a:extLst>
              <a:ext uri="{FF2B5EF4-FFF2-40B4-BE49-F238E27FC236}">
                <a16:creationId xmlns:a16="http://schemas.microsoft.com/office/drawing/2014/main" id="{83B30B39-2596-2149-A066-35548027CF80}"/>
              </a:ext>
            </a:extLst>
          </p:cNvPr>
          <p:cNvSpPr txBox="1"/>
          <p:nvPr/>
        </p:nvSpPr>
        <p:spPr>
          <a:xfrm>
            <a:off x="5156434" y="804048"/>
            <a:ext cx="1799964" cy="369332"/>
          </a:xfrm>
          <a:prstGeom prst="rect">
            <a:avLst/>
          </a:prstGeom>
          <a:noFill/>
        </p:spPr>
        <p:txBody>
          <a:bodyPr wrap="square" rtlCol="0">
            <a:spAutoFit/>
          </a:bodyPr>
          <a:lstStyle/>
          <a:p>
            <a:r>
              <a:rPr lang="es-MX" b="1" dirty="0">
                <a:solidFill>
                  <a:srgbClr val="D5FC79"/>
                </a:solidFill>
              </a:rPr>
              <a:t>Intermedio</a:t>
            </a:r>
          </a:p>
        </p:txBody>
      </p:sp>
    </p:spTree>
    <p:extLst>
      <p:ext uri="{BB962C8B-B14F-4D97-AF65-F5344CB8AC3E}">
        <p14:creationId xmlns:p14="http://schemas.microsoft.com/office/powerpoint/2010/main" val="230939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2400" b="1" dirty="0">
                <a:solidFill>
                  <a:schemeClr val="bg1"/>
                </a:solidFill>
                <a:latin typeface="+mn-lt"/>
              </a:rPr>
              <a:t>TEMARIO</a:t>
            </a:r>
            <a:br>
              <a:rPr lang="es-MX" sz="1000" b="1" dirty="0">
                <a:solidFill>
                  <a:schemeClr val="bg1"/>
                </a:solidFill>
                <a:latin typeface="+mn-lt"/>
              </a:rPr>
            </a:br>
            <a:br>
              <a:rPr lang="es-MX" sz="1200" b="1" dirty="0">
                <a:solidFill>
                  <a:schemeClr val="bg1"/>
                </a:solidFill>
                <a:latin typeface="+mn-lt"/>
              </a:rPr>
            </a:br>
            <a:r>
              <a:rPr lang="es-MX" sz="1200" b="1" dirty="0">
                <a:solidFill>
                  <a:schemeClr val="bg1"/>
                </a:solidFill>
                <a:latin typeface="+mn-lt"/>
              </a:rPr>
              <a:t>LECCIÓN 1. USO DE FUNCIONES</a:t>
            </a:r>
            <a:br>
              <a:rPr lang="es-MX" sz="1000" b="1" dirty="0">
                <a:solidFill>
                  <a:schemeClr val="bg1"/>
                </a:solidFill>
                <a:latin typeface="+mn-lt"/>
              </a:rPr>
            </a:br>
            <a:r>
              <a:rPr lang="es-MX" sz="1000" dirty="0">
                <a:solidFill>
                  <a:schemeClr val="bg1"/>
                </a:solidFill>
              </a:rPr>
              <a:t>✦ </a:t>
            </a:r>
            <a:r>
              <a:rPr lang="es-MX" sz="1000" dirty="0">
                <a:solidFill>
                  <a:schemeClr val="bg1"/>
                </a:solidFill>
                <a:latin typeface="+mn-lt"/>
              </a:rPr>
              <a:t>Introducción</a:t>
            </a:r>
            <a:br>
              <a:rPr lang="es-MX" sz="1000" dirty="0">
                <a:solidFill>
                  <a:schemeClr val="bg1"/>
                </a:solidFill>
                <a:latin typeface="+mn-lt"/>
              </a:rPr>
            </a:br>
            <a:r>
              <a:rPr lang="es-MX" sz="1000" dirty="0">
                <a:solidFill>
                  <a:schemeClr val="bg1"/>
                </a:solidFill>
              </a:rPr>
              <a:t>✦ </a:t>
            </a:r>
            <a:r>
              <a:rPr lang="es-MX" sz="1000" dirty="0">
                <a:solidFill>
                  <a:schemeClr val="bg1"/>
                </a:solidFill>
                <a:latin typeface="+mn-lt"/>
              </a:rPr>
              <a:t>Importancia de las funciones</a:t>
            </a:r>
            <a:br>
              <a:rPr lang="es-MX" sz="1000" dirty="0">
                <a:solidFill>
                  <a:schemeClr val="bg1"/>
                </a:solidFill>
                <a:latin typeface="+mn-lt"/>
              </a:rPr>
            </a:br>
            <a:r>
              <a:rPr lang="es-MX" sz="1000" dirty="0">
                <a:solidFill>
                  <a:schemeClr val="bg1"/>
                </a:solidFill>
              </a:rPr>
              <a:t>✦ </a:t>
            </a:r>
            <a:r>
              <a:rPr lang="es-MX" sz="1000" dirty="0">
                <a:solidFill>
                  <a:schemeClr val="bg1"/>
                </a:solidFill>
                <a:latin typeface="+mn-lt"/>
              </a:rPr>
              <a:t>Categoría de funciones</a:t>
            </a:r>
            <a:br>
              <a:rPr lang="es-MX" sz="1000" dirty="0">
                <a:solidFill>
                  <a:schemeClr val="bg1"/>
                </a:solidFill>
                <a:latin typeface="+mn-lt"/>
              </a:rPr>
            </a:br>
            <a:r>
              <a:rPr lang="es-MX" sz="1000" dirty="0">
                <a:solidFill>
                  <a:schemeClr val="bg1"/>
                </a:solidFill>
              </a:rPr>
              <a:t>✦ </a:t>
            </a:r>
            <a:r>
              <a:rPr lang="es-MX" sz="1000" dirty="0">
                <a:solidFill>
                  <a:schemeClr val="bg1"/>
                </a:solidFill>
                <a:latin typeface="+mn-lt"/>
              </a:rPr>
              <a:t>Estructura de una función</a:t>
            </a:r>
            <a:br>
              <a:rPr lang="es-MX" sz="1000" dirty="0">
                <a:solidFill>
                  <a:schemeClr val="bg1"/>
                </a:solidFill>
                <a:latin typeface="+mn-lt"/>
              </a:rPr>
            </a:br>
            <a:r>
              <a:rPr lang="es-MX" sz="1000" dirty="0">
                <a:solidFill>
                  <a:schemeClr val="bg1"/>
                </a:solidFill>
              </a:rPr>
              <a:t>✦ </a:t>
            </a:r>
            <a:r>
              <a:rPr lang="es-MX" sz="1000" dirty="0">
                <a:solidFill>
                  <a:schemeClr val="bg1"/>
                </a:solidFill>
                <a:latin typeface="+mn-lt"/>
              </a:rPr>
              <a:t>Funciones básicas</a:t>
            </a:r>
            <a:br>
              <a:rPr lang="es-MX" sz="1000" dirty="0">
                <a:solidFill>
                  <a:schemeClr val="bg1"/>
                </a:solidFill>
                <a:latin typeface="+mn-lt"/>
              </a:rPr>
            </a:br>
            <a:r>
              <a:rPr lang="es-MX" sz="1000" dirty="0">
                <a:solidFill>
                  <a:schemeClr val="bg1"/>
                </a:solidFill>
              </a:rPr>
              <a:t>✦ </a:t>
            </a:r>
            <a:r>
              <a:rPr lang="es-MX" sz="1000" dirty="0">
                <a:solidFill>
                  <a:schemeClr val="bg1"/>
                </a:solidFill>
                <a:latin typeface="+mn-lt"/>
              </a:rPr>
              <a:t>Desarrollo de un ejercicio práctico</a:t>
            </a:r>
            <a:br>
              <a:rPr lang="es-MX" sz="1000" b="1" dirty="0">
                <a:solidFill>
                  <a:schemeClr val="bg1"/>
                </a:solidFill>
                <a:latin typeface="+mn-lt"/>
              </a:rPr>
            </a:br>
            <a:br>
              <a:rPr lang="es-MX" sz="1200" b="1" dirty="0">
                <a:solidFill>
                  <a:schemeClr val="bg1"/>
                </a:solidFill>
                <a:latin typeface="+mn-lt"/>
              </a:rPr>
            </a:br>
            <a:r>
              <a:rPr lang="es-MX" sz="1200" b="1" dirty="0">
                <a:solidFill>
                  <a:schemeClr val="bg1"/>
                </a:solidFill>
                <a:latin typeface="+mn-lt"/>
              </a:rPr>
              <a:t>LECCIÓN 2. DISEÑO DE UNA BASE DE DATOS </a:t>
            </a:r>
            <a:br>
              <a:rPr lang="es-MX" sz="1000" b="1" dirty="0">
                <a:solidFill>
                  <a:schemeClr val="bg1"/>
                </a:solidFill>
                <a:latin typeface="+mn-lt"/>
              </a:rPr>
            </a:br>
            <a:r>
              <a:rPr lang="es-MX" sz="1000" dirty="0">
                <a:solidFill>
                  <a:schemeClr val="bg1"/>
                </a:solidFill>
              </a:rPr>
              <a:t>✦ </a:t>
            </a:r>
            <a:r>
              <a:rPr lang="es-MX" sz="1000" dirty="0">
                <a:solidFill>
                  <a:schemeClr val="bg1"/>
                </a:solidFill>
                <a:latin typeface="+mn-lt"/>
              </a:rPr>
              <a:t>Conceptos básicos de una BD</a:t>
            </a:r>
            <a:br>
              <a:rPr lang="es-MX" sz="1000" dirty="0">
                <a:solidFill>
                  <a:schemeClr val="bg1"/>
                </a:solidFill>
                <a:latin typeface="+mn-lt"/>
              </a:rPr>
            </a:br>
            <a:r>
              <a:rPr lang="es-MX" sz="1000" dirty="0">
                <a:solidFill>
                  <a:schemeClr val="bg1"/>
                </a:solidFill>
              </a:rPr>
              <a:t>✦ </a:t>
            </a:r>
            <a:r>
              <a:rPr lang="es-MX" sz="1000" dirty="0">
                <a:solidFill>
                  <a:schemeClr val="bg1"/>
                </a:solidFill>
                <a:latin typeface="+mn-lt"/>
              </a:rPr>
              <a:t>Diseño e implementación</a:t>
            </a:r>
            <a:br>
              <a:rPr lang="es-MX" sz="1000" dirty="0">
                <a:solidFill>
                  <a:schemeClr val="bg1"/>
                </a:solidFill>
                <a:latin typeface="+mn-lt"/>
              </a:rPr>
            </a:br>
            <a:r>
              <a:rPr lang="es-MX" sz="1000" dirty="0">
                <a:solidFill>
                  <a:schemeClr val="bg1"/>
                </a:solidFill>
              </a:rPr>
              <a:t>✦ </a:t>
            </a:r>
            <a:r>
              <a:rPr lang="es-MX" sz="1000" dirty="0">
                <a:solidFill>
                  <a:schemeClr val="bg1"/>
                </a:solidFill>
                <a:latin typeface="+mn-lt"/>
              </a:rPr>
              <a:t>¿Cuáles son los criterios para considerar en el diseño?</a:t>
            </a:r>
            <a:br>
              <a:rPr lang="es-MX" sz="1000" dirty="0">
                <a:solidFill>
                  <a:schemeClr val="bg1"/>
                </a:solidFill>
                <a:latin typeface="+mn-lt"/>
              </a:rPr>
            </a:br>
            <a:r>
              <a:rPr lang="es-MX" sz="1000" dirty="0">
                <a:solidFill>
                  <a:schemeClr val="bg1"/>
                </a:solidFill>
              </a:rPr>
              <a:t>✦ </a:t>
            </a:r>
            <a:r>
              <a:rPr lang="es-MX" sz="1000" dirty="0">
                <a:solidFill>
                  <a:schemeClr val="bg1"/>
                </a:solidFill>
                <a:latin typeface="+mn-lt"/>
              </a:rPr>
              <a:t>Manejo de funciones</a:t>
            </a:r>
            <a:br>
              <a:rPr lang="es-MX" sz="1000" dirty="0">
                <a:solidFill>
                  <a:schemeClr val="bg1"/>
                </a:solidFill>
                <a:latin typeface="+mn-lt"/>
              </a:rPr>
            </a:br>
            <a:r>
              <a:rPr lang="es-MX" sz="1000" dirty="0">
                <a:solidFill>
                  <a:schemeClr val="bg1"/>
                </a:solidFill>
              </a:rPr>
              <a:t>✦ </a:t>
            </a:r>
            <a:r>
              <a:rPr lang="es-MX" sz="1000" dirty="0">
                <a:solidFill>
                  <a:schemeClr val="bg1"/>
                </a:solidFill>
                <a:latin typeface="+mn-lt"/>
              </a:rPr>
              <a:t>Consultas a una Base de Datos a través de filtros</a:t>
            </a:r>
            <a:br>
              <a:rPr lang="es-MX" sz="1000" b="1" dirty="0">
                <a:solidFill>
                  <a:schemeClr val="bg1"/>
                </a:solidFill>
                <a:latin typeface="+mn-lt"/>
              </a:rPr>
            </a:br>
            <a:br>
              <a:rPr lang="es-MX" sz="1000" b="1" dirty="0">
                <a:solidFill>
                  <a:schemeClr val="bg1"/>
                </a:solidFill>
                <a:latin typeface="+mn-lt"/>
              </a:rPr>
            </a:br>
            <a:r>
              <a:rPr lang="es-MX" sz="1200" b="1" dirty="0">
                <a:solidFill>
                  <a:schemeClr val="bg1"/>
                </a:solidFill>
                <a:latin typeface="+mn-lt"/>
              </a:rPr>
              <a:t>LECCIÓN 3. FUNCIONESAVANZADAS DE BASES DE DATOS </a:t>
            </a:r>
            <a:br>
              <a:rPr lang="es-MX" sz="1000" b="1" dirty="0">
                <a:solidFill>
                  <a:schemeClr val="bg1"/>
                </a:solidFill>
                <a:latin typeface="+mn-lt"/>
              </a:rPr>
            </a:br>
            <a:r>
              <a:rPr lang="es-MX" sz="1000" dirty="0">
                <a:solidFill>
                  <a:schemeClr val="bg1"/>
                </a:solidFill>
              </a:rPr>
              <a:t>✦ </a:t>
            </a:r>
            <a:r>
              <a:rPr lang="es-MX" sz="1000" dirty="0">
                <a:solidFill>
                  <a:schemeClr val="bg1"/>
                </a:solidFill>
                <a:latin typeface="+mn-lt"/>
              </a:rPr>
              <a:t>Recuperar datos a través de una condición</a:t>
            </a:r>
            <a:br>
              <a:rPr lang="es-MX" sz="1000" dirty="0">
                <a:solidFill>
                  <a:schemeClr val="bg1"/>
                </a:solidFill>
                <a:latin typeface="+mn-lt"/>
              </a:rPr>
            </a:br>
            <a:r>
              <a:rPr lang="es-MX" sz="1000" dirty="0">
                <a:solidFill>
                  <a:schemeClr val="bg1"/>
                </a:solidFill>
              </a:rPr>
              <a:t>✦ </a:t>
            </a:r>
            <a:r>
              <a:rPr lang="es-MX" sz="1000" dirty="0">
                <a:solidFill>
                  <a:schemeClr val="bg1"/>
                </a:solidFill>
                <a:latin typeface="+mn-lt"/>
              </a:rPr>
              <a:t>Recuperar datos a través de varios criterios</a:t>
            </a:r>
            <a:br>
              <a:rPr lang="es-MX" sz="1000" dirty="0">
                <a:solidFill>
                  <a:schemeClr val="bg1"/>
                </a:solidFill>
                <a:latin typeface="+mn-lt"/>
              </a:rPr>
            </a:br>
            <a:r>
              <a:rPr lang="es-MX" sz="1000" dirty="0">
                <a:solidFill>
                  <a:schemeClr val="bg1"/>
                </a:solidFill>
              </a:rPr>
              <a:t>✦ </a:t>
            </a:r>
            <a:r>
              <a:rPr lang="es-MX" sz="1000" dirty="0">
                <a:solidFill>
                  <a:schemeClr val="bg1"/>
                </a:solidFill>
                <a:latin typeface="+mn-lt"/>
              </a:rPr>
              <a:t>Crear nombres de rangos en las consultas</a:t>
            </a:r>
            <a:br>
              <a:rPr lang="es-MX" sz="1000" b="1" dirty="0">
                <a:solidFill>
                  <a:schemeClr val="bg1"/>
                </a:solidFill>
                <a:latin typeface="+mn-lt"/>
              </a:rPr>
            </a:br>
            <a:br>
              <a:rPr lang="es-MX" sz="1000" b="1" dirty="0">
                <a:solidFill>
                  <a:schemeClr val="bg1"/>
                </a:solidFill>
                <a:latin typeface="+mn-lt"/>
              </a:rPr>
            </a:br>
            <a:r>
              <a:rPr lang="es-MX" sz="1200" b="1" dirty="0">
                <a:solidFill>
                  <a:schemeClr val="bg1"/>
                </a:solidFill>
                <a:latin typeface="+mn-lt"/>
              </a:rPr>
              <a:t>LECCIÓN 4. MANEJO DE SUBTOTALES</a:t>
            </a:r>
            <a:br>
              <a:rPr lang="es-MX" sz="1000" b="1" dirty="0">
                <a:solidFill>
                  <a:schemeClr val="bg1"/>
                </a:solidFill>
                <a:latin typeface="+mn-lt"/>
              </a:rPr>
            </a:br>
            <a:r>
              <a:rPr lang="es-MX" sz="1000" dirty="0">
                <a:solidFill>
                  <a:schemeClr val="bg1"/>
                </a:solidFill>
              </a:rPr>
              <a:t>✦ </a:t>
            </a:r>
            <a:r>
              <a:rPr lang="es-MX" sz="1000" dirty="0">
                <a:solidFill>
                  <a:schemeClr val="bg1"/>
                </a:solidFill>
                <a:latin typeface="+mn-lt"/>
              </a:rPr>
              <a:t>Planteamiento general y consideraciones</a:t>
            </a:r>
            <a:br>
              <a:rPr lang="es-MX" sz="1000" dirty="0">
                <a:solidFill>
                  <a:schemeClr val="bg1"/>
                </a:solidFill>
                <a:latin typeface="+mn-lt"/>
              </a:rPr>
            </a:br>
            <a:r>
              <a:rPr lang="es-MX" sz="1000" dirty="0">
                <a:solidFill>
                  <a:schemeClr val="bg1"/>
                </a:solidFill>
              </a:rPr>
              <a:t>✦ </a:t>
            </a:r>
            <a:r>
              <a:rPr lang="es-MX" sz="1000" dirty="0">
                <a:solidFill>
                  <a:schemeClr val="bg1"/>
                </a:solidFill>
                <a:latin typeface="+mn-lt"/>
              </a:rPr>
              <a:t>Consultar y agrupar por medio de un campo</a:t>
            </a:r>
            <a:br>
              <a:rPr lang="es-MX" sz="1000" dirty="0">
                <a:solidFill>
                  <a:schemeClr val="bg1"/>
                </a:solidFill>
                <a:latin typeface="+mn-lt"/>
              </a:rPr>
            </a:br>
            <a:r>
              <a:rPr lang="es-MX" sz="1000" dirty="0">
                <a:solidFill>
                  <a:schemeClr val="bg1"/>
                </a:solidFill>
              </a:rPr>
              <a:t>✦ </a:t>
            </a:r>
            <a:r>
              <a:rPr lang="es-MX" sz="1000" dirty="0">
                <a:solidFill>
                  <a:schemeClr val="bg1"/>
                </a:solidFill>
                <a:latin typeface="+mn-lt"/>
              </a:rPr>
              <a:t>Uso de las funciones de agregado</a:t>
            </a:r>
            <a:br>
              <a:rPr lang="es-MX" sz="1000" b="1" dirty="0">
                <a:solidFill>
                  <a:schemeClr val="bg1"/>
                </a:solidFill>
                <a:latin typeface="+mn-lt"/>
              </a:rPr>
            </a:br>
            <a:br>
              <a:rPr lang="es-MX" sz="1000" b="1" dirty="0">
                <a:solidFill>
                  <a:schemeClr val="bg1"/>
                </a:solidFill>
                <a:latin typeface="+mn-lt"/>
              </a:rPr>
            </a:br>
            <a:r>
              <a:rPr lang="es-MX" sz="1200" b="1" dirty="0">
                <a:solidFill>
                  <a:schemeClr val="bg1"/>
                </a:solidFill>
                <a:latin typeface="+mn-lt"/>
              </a:rPr>
              <a:t>LECCIÓN 5. ANALIZAR DATOS USANDO TABLAS DINÁMICAS Y GRÁFICOS DINÁMICOS </a:t>
            </a:r>
            <a:br>
              <a:rPr lang="es-MX" sz="1000" b="1" dirty="0">
                <a:solidFill>
                  <a:schemeClr val="bg1"/>
                </a:solidFill>
                <a:latin typeface="+mn-lt"/>
              </a:rPr>
            </a:br>
            <a:r>
              <a:rPr lang="es-MX" sz="1000" dirty="0">
                <a:solidFill>
                  <a:schemeClr val="bg1"/>
                </a:solidFill>
              </a:rPr>
              <a:t>✦ </a:t>
            </a:r>
            <a:r>
              <a:rPr lang="es-MX" sz="1000" dirty="0">
                <a:solidFill>
                  <a:schemeClr val="bg1"/>
                </a:solidFill>
                <a:latin typeface="+mn-lt"/>
              </a:rPr>
              <a:t>Crear un informe Tabla dinámica </a:t>
            </a:r>
            <a:br>
              <a:rPr lang="es-MX" sz="1000" dirty="0">
                <a:solidFill>
                  <a:schemeClr val="bg1"/>
                </a:solidFill>
                <a:latin typeface="+mn-lt"/>
              </a:rPr>
            </a:br>
            <a:r>
              <a:rPr lang="es-MX" sz="1000" dirty="0">
                <a:solidFill>
                  <a:schemeClr val="bg1"/>
                </a:solidFill>
              </a:rPr>
              <a:t>✦ </a:t>
            </a:r>
            <a:r>
              <a:rPr lang="es-MX" sz="1000" dirty="0">
                <a:solidFill>
                  <a:schemeClr val="bg1"/>
                </a:solidFill>
                <a:latin typeface="+mn-lt"/>
              </a:rPr>
              <a:t>Analizar datos usando Gráficos dinámicos </a:t>
            </a:r>
            <a:br>
              <a:rPr lang="es-MX" sz="1000" dirty="0">
                <a:solidFill>
                  <a:schemeClr val="bg1"/>
                </a:solidFill>
                <a:latin typeface="+mn-lt"/>
              </a:rPr>
            </a:br>
            <a:r>
              <a:rPr lang="es-MX" sz="1000" dirty="0">
                <a:solidFill>
                  <a:schemeClr val="bg1"/>
                </a:solidFill>
              </a:rPr>
              <a:t>✦ </a:t>
            </a:r>
            <a:r>
              <a:rPr lang="es-MX" sz="1000" dirty="0">
                <a:solidFill>
                  <a:schemeClr val="bg1"/>
                </a:solidFill>
                <a:latin typeface="+mn-lt"/>
              </a:rPr>
              <a:t>Construir Dashboards </a:t>
            </a:r>
            <a:br>
              <a:rPr lang="es-MX" sz="1000" dirty="0">
                <a:solidFill>
                  <a:schemeClr val="bg1"/>
                </a:solidFill>
                <a:latin typeface="+mn-lt"/>
              </a:rPr>
            </a:br>
            <a:r>
              <a:rPr lang="es-MX" sz="1000" dirty="0">
                <a:solidFill>
                  <a:schemeClr val="bg1"/>
                </a:solidFill>
              </a:rPr>
              <a:t>✦ </a:t>
            </a:r>
            <a:r>
              <a:rPr lang="es-MX" sz="1000" dirty="0">
                <a:solidFill>
                  <a:schemeClr val="bg1"/>
                </a:solidFill>
                <a:latin typeface="+mn-lt"/>
              </a:rPr>
              <a:t>Crear campos calculados</a:t>
            </a:r>
            <a:br>
              <a:rPr lang="es-MX" sz="1000" dirty="0">
                <a:solidFill>
                  <a:schemeClr val="bg1"/>
                </a:solidFill>
                <a:latin typeface="+mn-lt"/>
              </a:rPr>
            </a:br>
            <a:br>
              <a:rPr lang="es-MX" sz="1000" b="1" dirty="0">
                <a:solidFill>
                  <a:schemeClr val="bg1"/>
                </a:solidFill>
                <a:latin typeface="+mn-lt"/>
              </a:rPr>
            </a:br>
            <a:r>
              <a:rPr lang="es-MX" sz="1200" b="1" dirty="0">
                <a:solidFill>
                  <a:schemeClr val="bg1"/>
                </a:solidFill>
                <a:latin typeface="+mn-lt"/>
              </a:rPr>
              <a:t>PRÁCTICA FINAL: ADMINISTRAR UN BASE DE DATOS CON DASHBOARD </a:t>
            </a:r>
            <a:br>
              <a:rPr lang="es-MX" sz="1000" b="1" dirty="0">
                <a:solidFill>
                  <a:schemeClr val="bg1"/>
                </a:solidFill>
                <a:latin typeface="+mn-lt"/>
              </a:rPr>
            </a:br>
            <a:r>
              <a:rPr lang="es-MX" sz="1000" dirty="0">
                <a:solidFill>
                  <a:schemeClr val="bg1"/>
                </a:solidFill>
              </a:rPr>
              <a:t>✦ </a:t>
            </a:r>
            <a:r>
              <a:rPr lang="es-MX" sz="1000" dirty="0">
                <a:solidFill>
                  <a:schemeClr val="bg1"/>
                </a:solidFill>
                <a:latin typeface="+mn-lt"/>
              </a:rPr>
              <a:t>Planteamiento inicial</a:t>
            </a:r>
            <a:br>
              <a:rPr lang="es-MX" sz="1000" dirty="0">
                <a:solidFill>
                  <a:schemeClr val="bg1"/>
                </a:solidFill>
                <a:latin typeface="+mn-lt"/>
              </a:rPr>
            </a:br>
            <a:r>
              <a:rPr lang="es-MX" sz="1000" dirty="0">
                <a:solidFill>
                  <a:schemeClr val="bg1"/>
                </a:solidFill>
              </a:rPr>
              <a:t>✦ </a:t>
            </a:r>
            <a:r>
              <a:rPr lang="es-MX" sz="1000" dirty="0">
                <a:solidFill>
                  <a:schemeClr val="bg1"/>
                </a:solidFill>
                <a:latin typeface="+mn-lt"/>
              </a:rPr>
              <a:t>Restricciones/Requerimientos del problema</a:t>
            </a:r>
            <a:br>
              <a:rPr lang="es-MX" sz="1000" dirty="0">
                <a:solidFill>
                  <a:schemeClr val="bg1"/>
                </a:solidFill>
                <a:latin typeface="+mn-lt"/>
              </a:rPr>
            </a:br>
            <a:r>
              <a:rPr lang="es-MX" sz="1000" dirty="0">
                <a:solidFill>
                  <a:schemeClr val="bg1"/>
                </a:solidFill>
              </a:rPr>
              <a:t>✦ </a:t>
            </a:r>
            <a:r>
              <a:rPr lang="es-MX" sz="1000" dirty="0">
                <a:solidFill>
                  <a:schemeClr val="bg1"/>
                </a:solidFill>
                <a:latin typeface="+mn-lt"/>
              </a:rPr>
              <a:t>Resolución paso a paso</a:t>
            </a:r>
            <a:br>
              <a:rPr lang="es-MX" sz="1000" dirty="0">
                <a:solidFill>
                  <a:schemeClr val="bg1"/>
                </a:solidFill>
                <a:latin typeface="+mn-lt"/>
              </a:rPr>
            </a:br>
            <a:br>
              <a:rPr lang="es-MX" sz="1000" b="1" dirty="0">
                <a:solidFill>
                  <a:schemeClr val="bg1"/>
                </a:solidFill>
                <a:latin typeface="+mn-lt"/>
              </a:rPr>
            </a:br>
            <a:br>
              <a:rPr lang="es-MX" sz="500" dirty="0">
                <a:solidFill>
                  <a:schemeClr val="bg1"/>
                </a:solidFill>
              </a:rPr>
            </a:br>
            <a:br>
              <a:rPr lang="es-MX" sz="100" dirty="0">
                <a:solidFill>
                  <a:schemeClr val="bg1"/>
                </a:solidFill>
              </a:rPr>
            </a:br>
            <a:br>
              <a:rPr lang="es-MX" sz="600" dirty="0"/>
            </a:b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7326" y="4929457"/>
            <a:ext cx="6915890" cy="1690004"/>
          </a:xfrm>
          <a:solidFill>
            <a:schemeClr val="accent6"/>
          </a:solidFill>
        </p:spPr>
        <p:txBody>
          <a:bodyPr>
            <a:noAutofit/>
          </a:bodyPr>
          <a:lstStyle/>
          <a:p>
            <a:pPr algn="just"/>
            <a:r>
              <a:rPr lang="es-MX" sz="2400" b="1" dirty="0"/>
              <a:t>OBJETIVO: </a:t>
            </a:r>
            <a:r>
              <a:rPr lang="es-MX" sz="2400" dirty="0"/>
              <a:t>El participante administrará y consultará información de Bases de Datos mediante las herramientas y metodologías que se ofrecen en las Tablas Dinámicas, en combinación con otras técnicas orientadas a los mismos fines.</a:t>
            </a:r>
          </a:p>
          <a:p>
            <a:pPr algn="just"/>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400110"/>
          </a:xfrm>
          <a:prstGeom prst="rect">
            <a:avLst/>
          </a:prstGeom>
          <a:solidFill>
            <a:schemeClr val="tx1"/>
          </a:solidFill>
        </p:spPr>
        <p:txBody>
          <a:bodyPr wrap="square" rtlCol="0">
            <a:spAutoFit/>
          </a:bodyPr>
          <a:lstStyle/>
          <a:p>
            <a:pPr algn="ctr"/>
            <a:r>
              <a:rPr lang="es-MX" sz="2000" b="1">
                <a:solidFill>
                  <a:schemeClr val="bg1"/>
                </a:solidFill>
              </a:rPr>
              <a:t>GESTIÓN DE BASE DE DATOS CON TABLAS DINÁMICAS EN EXCEL </a:t>
            </a:r>
            <a:endParaRPr lang="es-MX" sz="2000" b="1" dirty="0">
              <a:solidFill>
                <a:schemeClr val="bg1"/>
              </a:solidFill>
            </a:endParaRPr>
          </a:p>
        </p:txBody>
      </p:sp>
      <p:pic>
        <p:nvPicPr>
          <p:cNvPr id="9" name="Marcador de posición de imagen 8" descr="Tabla&#10;&#10;Descripción generada automáticamente">
            <a:extLst>
              <a:ext uri="{FF2B5EF4-FFF2-40B4-BE49-F238E27FC236}">
                <a16:creationId xmlns:a16="http://schemas.microsoft.com/office/drawing/2014/main" id="{1B6C6249-E35A-A249-9739-D1957FF97054}"/>
              </a:ext>
            </a:extLst>
          </p:cNvPr>
          <p:cNvPicPr>
            <a:picLocks noGrp="1" noChangeAspect="1"/>
          </p:cNvPicPr>
          <p:nvPr>
            <p:ph type="pic" idx="1"/>
          </p:nvPr>
        </p:nvPicPr>
        <p:blipFill>
          <a:blip r:embed="rId2"/>
          <a:srcRect l="16263" r="16263"/>
          <a:stretch>
            <a:fillRect/>
          </a:stretch>
        </p:blipFill>
        <p:spPr>
          <a:xfrm>
            <a:off x="5076825" y="638235"/>
            <a:ext cx="6916391" cy="3921891"/>
          </a:xfrm>
        </p:spPr>
      </p:pic>
      <p:sp>
        <p:nvSpPr>
          <p:cNvPr id="12" name="CuadroTexto 11">
            <a:extLst>
              <a:ext uri="{FF2B5EF4-FFF2-40B4-BE49-F238E27FC236}">
                <a16:creationId xmlns:a16="http://schemas.microsoft.com/office/drawing/2014/main" id="{9F9A0BA4-4ED9-424F-B577-37D2D5C214FA}"/>
              </a:ext>
            </a:extLst>
          </p:cNvPr>
          <p:cNvSpPr txBox="1"/>
          <p:nvPr/>
        </p:nvSpPr>
        <p:spPr>
          <a:xfrm>
            <a:off x="5388200" y="853679"/>
            <a:ext cx="1336431" cy="369332"/>
          </a:xfrm>
          <a:prstGeom prst="rect">
            <a:avLst/>
          </a:prstGeom>
          <a:noFill/>
        </p:spPr>
        <p:txBody>
          <a:bodyPr wrap="square" rtlCol="0">
            <a:spAutoFit/>
          </a:bodyPr>
          <a:lstStyle/>
          <a:p>
            <a:r>
              <a:rPr lang="es-MX" b="1" dirty="0"/>
              <a:t>Intermedio</a:t>
            </a:r>
          </a:p>
        </p:txBody>
      </p:sp>
    </p:spTree>
    <p:extLst>
      <p:ext uri="{BB962C8B-B14F-4D97-AF65-F5344CB8AC3E}">
        <p14:creationId xmlns:p14="http://schemas.microsoft.com/office/powerpoint/2010/main" val="8651868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2400" b="1" dirty="0">
                <a:solidFill>
                  <a:schemeClr val="bg1"/>
                </a:solidFill>
                <a:latin typeface="+mn-lt"/>
              </a:rPr>
              <a:t>TEMARIO</a:t>
            </a:r>
            <a:br>
              <a:rPr lang="es-MX" sz="1000" b="1" dirty="0">
                <a:solidFill>
                  <a:schemeClr val="bg1"/>
                </a:solidFill>
                <a:latin typeface="+mn-lt"/>
              </a:rPr>
            </a:br>
            <a:br>
              <a:rPr lang="es-MX" sz="1000" b="1" dirty="0">
                <a:solidFill>
                  <a:schemeClr val="bg1"/>
                </a:solidFill>
                <a:latin typeface="+mn-lt"/>
              </a:rPr>
            </a:br>
            <a:br>
              <a:rPr lang="es-MX" sz="1000" b="1" dirty="0">
                <a:solidFill>
                  <a:schemeClr val="bg1"/>
                </a:solidFill>
                <a:latin typeface="+mn-lt"/>
              </a:rPr>
            </a:br>
            <a:r>
              <a:rPr lang="es-MX" sz="1400" b="1" dirty="0">
                <a:solidFill>
                  <a:schemeClr val="bg1"/>
                </a:solidFill>
                <a:latin typeface="+mn-lt"/>
              </a:rPr>
              <a:t>LECCIÓN 1. DESCRIPCIÓN DEL ENTORNO DE MACROS </a:t>
            </a:r>
            <a:r>
              <a:rPr lang="es-MX" sz="1600" b="1" dirty="0">
                <a:solidFill>
                  <a:schemeClr val="bg1"/>
                </a:solidFill>
                <a:latin typeface="+mn-lt"/>
              </a:rPr>
              <a:t>EN </a:t>
            </a:r>
            <a:r>
              <a:rPr lang="es-MX" sz="1400" b="1" dirty="0">
                <a:solidFill>
                  <a:schemeClr val="bg1"/>
                </a:solidFill>
                <a:latin typeface="+mn-lt"/>
              </a:rPr>
              <a:t>EXCEL</a:t>
            </a:r>
            <a:br>
              <a:rPr lang="es-MX" sz="1200" b="1" dirty="0">
                <a:solidFill>
                  <a:schemeClr val="bg1"/>
                </a:solidFill>
                <a:latin typeface="+mn-lt"/>
              </a:rPr>
            </a:br>
            <a:r>
              <a:rPr lang="es-MX" sz="1100" dirty="0">
                <a:solidFill>
                  <a:schemeClr val="bg1"/>
                </a:solidFill>
              </a:rPr>
              <a:t>✦ </a:t>
            </a:r>
            <a:r>
              <a:rPr lang="es-MX" sz="1100" dirty="0">
                <a:solidFill>
                  <a:schemeClr val="bg1"/>
                </a:solidFill>
                <a:latin typeface="+mn-lt"/>
              </a:rPr>
              <a:t>Características generales</a:t>
            </a:r>
            <a:br>
              <a:rPr lang="es-MX" sz="1100" dirty="0">
                <a:solidFill>
                  <a:schemeClr val="bg1"/>
                </a:solidFill>
                <a:latin typeface="+mn-lt"/>
              </a:rPr>
            </a:br>
            <a:r>
              <a:rPr lang="es-MX" sz="1100" dirty="0">
                <a:solidFill>
                  <a:schemeClr val="bg1"/>
                </a:solidFill>
              </a:rPr>
              <a:t>✦ </a:t>
            </a:r>
            <a:r>
              <a:rPr lang="es-MX" sz="1100" dirty="0">
                <a:solidFill>
                  <a:schemeClr val="bg1"/>
                </a:solidFill>
                <a:latin typeface="+mn-lt"/>
              </a:rPr>
              <a:t>Definición de macros</a:t>
            </a:r>
            <a:br>
              <a:rPr lang="es-MX" sz="1100" dirty="0">
                <a:solidFill>
                  <a:schemeClr val="bg1"/>
                </a:solidFill>
                <a:latin typeface="+mn-lt"/>
              </a:rPr>
            </a:br>
            <a:br>
              <a:rPr lang="es-MX" sz="1100" b="1" dirty="0">
                <a:solidFill>
                  <a:schemeClr val="bg1"/>
                </a:solidFill>
                <a:latin typeface="+mn-lt"/>
              </a:rPr>
            </a:br>
            <a:r>
              <a:rPr lang="es-MX" sz="1400" b="1" dirty="0">
                <a:solidFill>
                  <a:schemeClr val="bg1"/>
                </a:solidFill>
                <a:latin typeface="+mn-lt"/>
              </a:rPr>
              <a:t>LECCIÓN 2. MACROS GRABADAS</a:t>
            </a:r>
            <a:br>
              <a:rPr lang="es-MX" sz="1100" b="1" dirty="0">
                <a:solidFill>
                  <a:schemeClr val="bg1"/>
                </a:solidFill>
                <a:latin typeface="+mn-lt"/>
              </a:rPr>
            </a:br>
            <a:r>
              <a:rPr lang="es-MX" sz="1100" dirty="0">
                <a:solidFill>
                  <a:schemeClr val="bg1"/>
                </a:solidFill>
              </a:rPr>
              <a:t>✦ </a:t>
            </a:r>
            <a:r>
              <a:rPr lang="es-MX" sz="1100" dirty="0">
                <a:solidFill>
                  <a:schemeClr val="bg1"/>
                </a:solidFill>
                <a:latin typeface="+mn-lt"/>
              </a:rPr>
              <a:t>Creación</a:t>
            </a:r>
            <a:br>
              <a:rPr lang="es-MX" sz="1100" dirty="0">
                <a:solidFill>
                  <a:schemeClr val="bg1"/>
                </a:solidFill>
                <a:latin typeface="+mn-lt"/>
              </a:rPr>
            </a:br>
            <a:r>
              <a:rPr lang="es-MX" sz="1100" dirty="0">
                <a:solidFill>
                  <a:schemeClr val="bg1"/>
                </a:solidFill>
              </a:rPr>
              <a:t>✦ </a:t>
            </a:r>
            <a:r>
              <a:rPr lang="es-MX" sz="1100" dirty="0">
                <a:solidFill>
                  <a:schemeClr val="bg1"/>
                </a:solidFill>
                <a:latin typeface="+mn-lt"/>
              </a:rPr>
              <a:t>Modificación</a:t>
            </a:r>
            <a:br>
              <a:rPr lang="es-MX" sz="1100" dirty="0">
                <a:solidFill>
                  <a:schemeClr val="bg1"/>
                </a:solidFill>
                <a:latin typeface="+mn-lt"/>
              </a:rPr>
            </a:br>
            <a:r>
              <a:rPr lang="es-MX" sz="1100" dirty="0">
                <a:solidFill>
                  <a:schemeClr val="bg1"/>
                </a:solidFill>
              </a:rPr>
              <a:t>✦ </a:t>
            </a:r>
            <a:r>
              <a:rPr lang="es-MX" sz="1100" dirty="0">
                <a:solidFill>
                  <a:schemeClr val="bg1"/>
                </a:solidFill>
                <a:latin typeface="+mn-lt"/>
              </a:rPr>
              <a:t>Ejecución</a:t>
            </a:r>
            <a:br>
              <a:rPr lang="es-MX" sz="1100" dirty="0">
                <a:solidFill>
                  <a:schemeClr val="bg1"/>
                </a:solidFill>
                <a:latin typeface="+mn-lt"/>
              </a:rPr>
            </a:br>
            <a:r>
              <a:rPr lang="es-MX" sz="1100" dirty="0">
                <a:solidFill>
                  <a:schemeClr val="bg1"/>
                </a:solidFill>
              </a:rPr>
              <a:t>✦ </a:t>
            </a:r>
            <a:r>
              <a:rPr lang="es-MX" sz="1100" dirty="0">
                <a:solidFill>
                  <a:schemeClr val="bg1"/>
                </a:solidFill>
                <a:latin typeface="+mn-lt"/>
              </a:rPr>
              <a:t>Eliminación</a:t>
            </a:r>
            <a:br>
              <a:rPr lang="es-MX" sz="1100" dirty="0">
                <a:solidFill>
                  <a:schemeClr val="bg1"/>
                </a:solidFill>
                <a:latin typeface="+mn-lt"/>
              </a:rPr>
            </a:br>
            <a:r>
              <a:rPr lang="es-MX" sz="1100" dirty="0">
                <a:solidFill>
                  <a:schemeClr val="bg1"/>
                </a:solidFill>
              </a:rPr>
              <a:t>✦ </a:t>
            </a:r>
            <a:r>
              <a:rPr lang="es-MX" sz="1100" dirty="0">
                <a:solidFill>
                  <a:schemeClr val="bg1"/>
                </a:solidFill>
                <a:latin typeface="+mn-lt"/>
              </a:rPr>
              <a:t>Asignación de métodos abreviados</a:t>
            </a:r>
            <a:br>
              <a:rPr lang="es-MX" sz="1100" b="1" dirty="0">
                <a:solidFill>
                  <a:schemeClr val="bg1"/>
                </a:solidFill>
                <a:latin typeface="+mn-lt"/>
              </a:rPr>
            </a:br>
            <a:br>
              <a:rPr lang="es-MX" sz="1200" b="1" dirty="0">
                <a:solidFill>
                  <a:schemeClr val="bg1"/>
                </a:solidFill>
                <a:latin typeface="+mn-lt"/>
              </a:rPr>
            </a:br>
            <a:r>
              <a:rPr lang="es-MX" sz="1400" b="1" dirty="0">
                <a:solidFill>
                  <a:schemeClr val="bg1"/>
                </a:solidFill>
                <a:latin typeface="+mn-lt"/>
              </a:rPr>
              <a:t>LECCIÓN 3. CREACIÓN DE MACROS CON CÓDIGOS DE VBA</a:t>
            </a:r>
            <a:br>
              <a:rPr lang="es-MX" sz="1100" b="1" dirty="0">
                <a:solidFill>
                  <a:schemeClr val="bg1"/>
                </a:solidFill>
                <a:latin typeface="+mn-lt"/>
              </a:rPr>
            </a:br>
            <a:r>
              <a:rPr lang="es-MX" sz="1100" dirty="0">
                <a:solidFill>
                  <a:schemeClr val="bg1"/>
                </a:solidFill>
              </a:rPr>
              <a:t>✦ </a:t>
            </a:r>
            <a:r>
              <a:rPr lang="es-MX" sz="1100" dirty="0">
                <a:solidFill>
                  <a:schemeClr val="bg1"/>
                </a:solidFill>
                <a:latin typeface="+mn-lt"/>
              </a:rPr>
              <a:t>Desplazamiento en una hoja de cálculo</a:t>
            </a:r>
            <a:br>
              <a:rPr lang="es-MX" sz="1100" dirty="0">
                <a:solidFill>
                  <a:schemeClr val="bg1"/>
                </a:solidFill>
                <a:latin typeface="+mn-lt"/>
              </a:rPr>
            </a:br>
            <a:r>
              <a:rPr lang="es-MX" sz="1100" dirty="0">
                <a:solidFill>
                  <a:schemeClr val="bg1"/>
                </a:solidFill>
              </a:rPr>
              <a:t>✦ </a:t>
            </a:r>
            <a:r>
              <a:rPr lang="es-MX" sz="1100" dirty="0">
                <a:solidFill>
                  <a:schemeClr val="bg1"/>
                </a:solidFill>
                <a:latin typeface="+mn-lt"/>
              </a:rPr>
              <a:t>Selección de rangos fijos y variables</a:t>
            </a:r>
            <a:br>
              <a:rPr lang="es-MX" sz="1100" dirty="0">
                <a:solidFill>
                  <a:schemeClr val="bg1"/>
                </a:solidFill>
                <a:latin typeface="+mn-lt"/>
              </a:rPr>
            </a:br>
            <a:r>
              <a:rPr lang="es-MX" sz="1100" dirty="0">
                <a:solidFill>
                  <a:schemeClr val="bg1"/>
                </a:solidFill>
              </a:rPr>
              <a:t>✦ </a:t>
            </a:r>
            <a:r>
              <a:rPr lang="es-MX" sz="1100" dirty="0">
                <a:solidFill>
                  <a:schemeClr val="bg1"/>
                </a:solidFill>
                <a:latin typeface="+mn-lt"/>
              </a:rPr>
              <a:t>Localización de celdas</a:t>
            </a:r>
            <a:br>
              <a:rPr lang="es-MX" sz="1100" dirty="0">
                <a:solidFill>
                  <a:schemeClr val="bg1"/>
                </a:solidFill>
                <a:latin typeface="+mn-lt"/>
              </a:rPr>
            </a:br>
            <a:r>
              <a:rPr lang="es-MX" sz="1100" dirty="0">
                <a:solidFill>
                  <a:schemeClr val="bg1"/>
                </a:solidFill>
              </a:rPr>
              <a:t>✦ </a:t>
            </a:r>
            <a:r>
              <a:rPr lang="es-MX" sz="1100" dirty="0">
                <a:solidFill>
                  <a:schemeClr val="bg1"/>
                </a:solidFill>
                <a:latin typeface="+mn-lt"/>
              </a:rPr>
              <a:t>Cajas de entrada</a:t>
            </a:r>
            <a:br>
              <a:rPr lang="es-MX" sz="1100" dirty="0">
                <a:solidFill>
                  <a:schemeClr val="bg1"/>
                </a:solidFill>
                <a:latin typeface="+mn-lt"/>
              </a:rPr>
            </a:br>
            <a:r>
              <a:rPr lang="es-MX" sz="1100" dirty="0">
                <a:solidFill>
                  <a:schemeClr val="bg1"/>
                </a:solidFill>
              </a:rPr>
              <a:t>✦ </a:t>
            </a:r>
            <a:r>
              <a:rPr lang="es-MX" sz="1100" dirty="0">
                <a:solidFill>
                  <a:schemeClr val="bg1"/>
                </a:solidFill>
                <a:latin typeface="+mn-lt"/>
              </a:rPr>
              <a:t>Cajas de mensaje</a:t>
            </a:r>
            <a:br>
              <a:rPr lang="es-MX" sz="1100" b="1" dirty="0">
                <a:solidFill>
                  <a:schemeClr val="bg1"/>
                </a:solidFill>
                <a:latin typeface="+mn-lt"/>
              </a:rPr>
            </a:br>
            <a:br>
              <a:rPr lang="es-MX" sz="1100" b="1" dirty="0">
                <a:solidFill>
                  <a:schemeClr val="bg1"/>
                </a:solidFill>
                <a:latin typeface="+mn-lt"/>
              </a:rPr>
            </a:br>
            <a:r>
              <a:rPr lang="es-MX" sz="1400" b="1" dirty="0">
                <a:solidFill>
                  <a:schemeClr val="bg1"/>
                </a:solidFill>
                <a:latin typeface="+mn-lt"/>
              </a:rPr>
              <a:t>LECCIÓN 4. USO DE ESTRUCTURAS BÁSICAS</a:t>
            </a:r>
            <a:br>
              <a:rPr lang="es-MX" sz="1100" b="1" dirty="0">
                <a:solidFill>
                  <a:schemeClr val="bg1"/>
                </a:solidFill>
                <a:latin typeface="+mn-lt"/>
              </a:rPr>
            </a:br>
            <a:r>
              <a:rPr lang="es-MX" sz="1100" dirty="0">
                <a:solidFill>
                  <a:schemeClr val="bg1"/>
                </a:solidFill>
              </a:rPr>
              <a:t>✦ </a:t>
            </a:r>
            <a:r>
              <a:rPr lang="es-MX" sz="1100" dirty="0">
                <a:solidFill>
                  <a:schemeClr val="bg1"/>
                </a:solidFill>
                <a:latin typeface="+mn-lt"/>
              </a:rPr>
              <a:t>If... Then... Else</a:t>
            </a:r>
            <a:br>
              <a:rPr lang="es-MX" sz="1100" dirty="0">
                <a:solidFill>
                  <a:schemeClr val="bg1"/>
                </a:solidFill>
                <a:latin typeface="+mn-lt"/>
              </a:rPr>
            </a:br>
            <a:r>
              <a:rPr lang="es-MX" sz="1100" dirty="0">
                <a:solidFill>
                  <a:schemeClr val="bg1"/>
                </a:solidFill>
              </a:rPr>
              <a:t>✦ </a:t>
            </a:r>
            <a:r>
              <a:rPr lang="es-MX" sz="1100" dirty="0">
                <a:solidFill>
                  <a:schemeClr val="bg1"/>
                </a:solidFill>
                <a:latin typeface="+mn-lt"/>
              </a:rPr>
              <a:t>Select case</a:t>
            </a:r>
            <a:br>
              <a:rPr lang="es-MX" sz="1100" dirty="0">
                <a:solidFill>
                  <a:schemeClr val="bg1"/>
                </a:solidFill>
                <a:latin typeface="+mn-lt"/>
              </a:rPr>
            </a:br>
            <a:r>
              <a:rPr lang="es-MX" sz="1100" dirty="0">
                <a:solidFill>
                  <a:schemeClr val="bg1"/>
                </a:solidFill>
              </a:rPr>
              <a:t>✦ </a:t>
            </a:r>
            <a:r>
              <a:rPr lang="es-MX" sz="1100" dirty="0">
                <a:solidFill>
                  <a:schemeClr val="bg1"/>
                </a:solidFill>
                <a:latin typeface="+mn-lt"/>
              </a:rPr>
              <a:t>Do while... Loop</a:t>
            </a:r>
            <a:br>
              <a:rPr lang="es-MX" sz="1100" dirty="0">
                <a:solidFill>
                  <a:schemeClr val="bg1"/>
                </a:solidFill>
                <a:latin typeface="+mn-lt"/>
              </a:rPr>
            </a:br>
            <a:r>
              <a:rPr lang="es-MX" sz="1100" dirty="0">
                <a:solidFill>
                  <a:schemeClr val="bg1"/>
                </a:solidFill>
              </a:rPr>
              <a:t>✦ </a:t>
            </a:r>
            <a:r>
              <a:rPr lang="es-MX" sz="1100" dirty="0">
                <a:solidFill>
                  <a:schemeClr val="bg1"/>
                </a:solidFill>
                <a:latin typeface="+mn-lt"/>
              </a:rPr>
              <a:t>For... Next</a:t>
            </a:r>
            <a:br>
              <a:rPr lang="es-MX" sz="1100" dirty="0">
                <a:solidFill>
                  <a:schemeClr val="bg1"/>
                </a:solidFill>
                <a:latin typeface="+mn-lt"/>
              </a:rPr>
            </a:br>
            <a:r>
              <a:rPr lang="es-MX" sz="1100" dirty="0">
                <a:solidFill>
                  <a:schemeClr val="bg1"/>
                </a:solidFill>
              </a:rPr>
              <a:t>✦ </a:t>
            </a:r>
            <a:r>
              <a:rPr lang="es-MX" sz="1100" dirty="0">
                <a:solidFill>
                  <a:schemeClr val="bg1"/>
                </a:solidFill>
                <a:latin typeface="+mn-lt"/>
              </a:rPr>
              <a:t>Formatear hojas de cálculo mediante Macros </a:t>
            </a:r>
            <a:br>
              <a:rPr lang="es-MX" sz="1100" dirty="0">
                <a:solidFill>
                  <a:schemeClr val="bg1"/>
                </a:solidFill>
                <a:latin typeface="+mn-lt"/>
              </a:rPr>
            </a:br>
            <a:r>
              <a:rPr lang="es-MX" sz="1100" dirty="0">
                <a:solidFill>
                  <a:schemeClr val="bg1"/>
                </a:solidFill>
              </a:rPr>
              <a:t>✦ </a:t>
            </a:r>
            <a:r>
              <a:rPr lang="es-MX" sz="1100" dirty="0">
                <a:solidFill>
                  <a:schemeClr val="bg1"/>
                </a:solidFill>
                <a:latin typeface="+mn-lt"/>
              </a:rPr>
              <a:t>Insertar texto </a:t>
            </a:r>
            <a:br>
              <a:rPr lang="es-MX" sz="1100" dirty="0">
                <a:solidFill>
                  <a:schemeClr val="bg1"/>
                </a:solidFill>
                <a:latin typeface="+mn-lt"/>
              </a:rPr>
            </a:br>
            <a:r>
              <a:rPr lang="es-MX" sz="1100" dirty="0">
                <a:solidFill>
                  <a:schemeClr val="bg1"/>
                </a:solidFill>
              </a:rPr>
              <a:t>✦ </a:t>
            </a:r>
            <a:r>
              <a:rPr lang="es-MX" sz="1100" dirty="0">
                <a:solidFill>
                  <a:schemeClr val="bg1"/>
                </a:solidFill>
                <a:latin typeface="+mn-lt"/>
              </a:rPr>
              <a:t>Formato de texto </a:t>
            </a:r>
            <a:br>
              <a:rPr lang="es-MX" sz="1100" dirty="0">
                <a:solidFill>
                  <a:schemeClr val="bg1"/>
                </a:solidFill>
                <a:latin typeface="+mn-lt"/>
              </a:rPr>
            </a:br>
            <a:r>
              <a:rPr lang="es-MX" sz="1100" dirty="0">
                <a:solidFill>
                  <a:schemeClr val="bg1"/>
                </a:solidFill>
              </a:rPr>
              <a:t>✦ </a:t>
            </a:r>
            <a:r>
              <a:rPr lang="es-MX" sz="1100" dirty="0">
                <a:solidFill>
                  <a:schemeClr val="bg1"/>
                </a:solidFill>
                <a:latin typeface="+mn-lt"/>
              </a:rPr>
              <a:t>Ordenar datos </a:t>
            </a:r>
            <a:br>
              <a:rPr lang="es-MX" sz="1100" dirty="0">
                <a:solidFill>
                  <a:schemeClr val="bg1"/>
                </a:solidFill>
                <a:latin typeface="+mn-lt"/>
              </a:rPr>
            </a:br>
            <a:r>
              <a:rPr lang="es-MX" sz="1100" dirty="0">
                <a:solidFill>
                  <a:schemeClr val="bg1"/>
                </a:solidFill>
              </a:rPr>
              <a:t>✦ </a:t>
            </a:r>
            <a:r>
              <a:rPr lang="es-MX" sz="1100" dirty="0">
                <a:solidFill>
                  <a:schemeClr val="bg1"/>
                </a:solidFill>
                <a:latin typeface="+mn-lt"/>
              </a:rPr>
              <a:t>Filtrar datos </a:t>
            </a:r>
            <a:br>
              <a:rPr lang="es-MX" sz="1100" dirty="0">
                <a:solidFill>
                  <a:schemeClr val="bg1"/>
                </a:solidFill>
                <a:latin typeface="+mn-lt"/>
              </a:rPr>
            </a:br>
            <a:r>
              <a:rPr lang="es-MX" sz="1100" dirty="0">
                <a:solidFill>
                  <a:schemeClr val="bg1"/>
                </a:solidFill>
              </a:rPr>
              <a:t>✦ </a:t>
            </a:r>
            <a:r>
              <a:rPr lang="es-MX" sz="1100" dirty="0">
                <a:solidFill>
                  <a:schemeClr val="bg1"/>
                </a:solidFill>
                <a:latin typeface="+mn-lt"/>
              </a:rPr>
              <a:t>Buscar información</a:t>
            </a:r>
            <a:br>
              <a:rPr lang="es-MX" sz="1100" dirty="0">
                <a:solidFill>
                  <a:schemeClr val="bg1"/>
                </a:solidFill>
                <a:latin typeface="+mn-lt"/>
              </a:rPr>
            </a:br>
            <a:r>
              <a:rPr lang="es-MX" sz="1100" dirty="0">
                <a:solidFill>
                  <a:schemeClr val="bg1"/>
                </a:solidFill>
              </a:rPr>
              <a:t>✦ </a:t>
            </a:r>
            <a:r>
              <a:rPr lang="es-MX" sz="1100" dirty="0">
                <a:solidFill>
                  <a:schemeClr val="bg1"/>
                </a:solidFill>
                <a:latin typeface="+mn-lt"/>
              </a:rPr>
              <a:t>Práctica final: Control de un inventario</a:t>
            </a:r>
            <a:br>
              <a:rPr lang="es-MX" sz="1100" dirty="0">
                <a:solidFill>
                  <a:schemeClr val="bg1"/>
                </a:solidFill>
                <a:latin typeface="+mn-lt"/>
              </a:rPr>
            </a:br>
            <a:r>
              <a:rPr lang="es-MX" sz="1100" dirty="0">
                <a:solidFill>
                  <a:schemeClr val="bg1"/>
                </a:solidFill>
              </a:rPr>
              <a:t>✦ </a:t>
            </a:r>
            <a:r>
              <a:rPr lang="es-MX" sz="1100" dirty="0">
                <a:solidFill>
                  <a:schemeClr val="bg1"/>
                </a:solidFill>
                <a:latin typeface="+mn-lt"/>
              </a:rPr>
              <a:t>Planteamiento inicial</a:t>
            </a:r>
            <a:br>
              <a:rPr lang="es-MX" sz="1100" dirty="0">
                <a:solidFill>
                  <a:schemeClr val="bg1"/>
                </a:solidFill>
                <a:latin typeface="+mn-lt"/>
              </a:rPr>
            </a:br>
            <a:r>
              <a:rPr lang="es-MX" sz="1100" dirty="0">
                <a:solidFill>
                  <a:schemeClr val="bg1"/>
                </a:solidFill>
              </a:rPr>
              <a:t>✦ </a:t>
            </a:r>
            <a:r>
              <a:rPr lang="es-MX" sz="1100" dirty="0">
                <a:solidFill>
                  <a:schemeClr val="bg1"/>
                </a:solidFill>
                <a:latin typeface="+mn-lt"/>
              </a:rPr>
              <a:t>Restricciones/Requerimientos del problema</a:t>
            </a:r>
            <a:br>
              <a:rPr lang="es-MX" sz="1100" dirty="0">
                <a:solidFill>
                  <a:schemeClr val="bg1"/>
                </a:solidFill>
                <a:latin typeface="+mn-lt"/>
              </a:rPr>
            </a:br>
            <a:r>
              <a:rPr lang="es-MX" sz="1100" dirty="0">
                <a:solidFill>
                  <a:schemeClr val="bg1"/>
                </a:solidFill>
              </a:rPr>
              <a:t>✦ </a:t>
            </a:r>
            <a:r>
              <a:rPr lang="es-MX" sz="1100" dirty="0">
                <a:solidFill>
                  <a:schemeClr val="bg1"/>
                </a:solidFill>
                <a:latin typeface="+mn-lt"/>
              </a:rPr>
              <a:t>Resolución paso a paso </a:t>
            </a:r>
            <a:br>
              <a:rPr lang="es-MX" sz="1200" dirty="0">
                <a:solidFill>
                  <a:schemeClr val="bg1"/>
                </a:solidFill>
                <a:latin typeface="+mn-lt"/>
              </a:rPr>
            </a:br>
            <a:r>
              <a:rPr lang="es-MX" sz="1200" dirty="0">
                <a:solidFill>
                  <a:schemeClr val="bg1"/>
                </a:solidFill>
                <a:latin typeface="+mn-lt"/>
              </a:rPr>
              <a:t> </a:t>
            </a: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7326" y="5316583"/>
            <a:ext cx="6915890" cy="1302878"/>
          </a:xfrm>
          <a:solidFill>
            <a:srgbClr val="0968AF"/>
          </a:solidFill>
        </p:spPr>
        <p:txBody>
          <a:bodyPr>
            <a:noAutofit/>
          </a:bodyPr>
          <a:lstStyle/>
          <a:p>
            <a:pPr algn="just"/>
            <a:r>
              <a:rPr lang="es-MX" sz="2400" b="1" dirty="0"/>
              <a:t>OBJETIVO: </a:t>
            </a:r>
            <a:r>
              <a:rPr lang="es-MX" sz="2000" dirty="0"/>
              <a:t>Al finalizar el curso el alumno conocerá las técnicas y procedimientos para la creación de macros en Excel mediante el desarrollo de una grabación y posteriormente a través de la programación en VBA, con la finalidad de automatizar sus tareas.</a:t>
            </a:r>
          </a:p>
          <a:p>
            <a:pPr algn="just"/>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461665"/>
          </a:xfrm>
          <a:prstGeom prst="rect">
            <a:avLst/>
          </a:prstGeom>
          <a:solidFill>
            <a:schemeClr val="tx1"/>
          </a:solidFill>
        </p:spPr>
        <p:txBody>
          <a:bodyPr wrap="square" rtlCol="0">
            <a:spAutoFit/>
          </a:bodyPr>
          <a:lstStyle/>
          <a:p>
            <a:pPr algn="ctr"/>
            <a:r>
              <a:rPr lang="es-MX" sz="2400" b="1" dirty="0">
                <a:solidFill>
                  <a:schemeClr val="bg1"/>
                </a:solidFill>
              </a:rPr>
              <a:t>PROGRAMACIÓN DE MACROS EN VBA</a:t>
            </a:r>
          </a:p>
        </p:txBody>
      </p:sp>
      <p:pic>
        <p:nvPicPr>
          <p:cNvPr id="6" name="Marcador de posición de imagen 5" descr="Script de ordenador en una pantalla">
            <a:extLst>
              <a:ext uri="{FF2B5EF4-FFF2-40B4-BE49-F238E27FC236}">
                <a16:creationId xmlns:a16="http://schemas.microsoft.com/office/drawing/2014/main" id="{16B37DFA-4E8A-1742-909A-E60C4588D5C6}"/>
              </a:ext>
            </a:extLst>
          </p:cNvPr>
          <p:cNvPicPr>
            <a:picLocks noGrp="1" noChangeAspect="1"/>
          </p:cNvPicPr>
          <p:nvPr>
            <p:ph type="pic" idx="1"/>
          </p:nvPr>
        </p:nvPicPr>
        <p:blipFill>
          <a:blip r:embed="rId2"/>
          <a:srcRect t="8086" b="8086"/>
          <a:stretch>
            <a:fillRect/>
          </a:stretch>
        </p:blipFill>
        <p:spPr>
          <a:xfrm>
            <a:off x="5076825" y="700087"/>
            <a:ext cx="6915150" cy="4229369"/>
          </a:xfrm>
        </p:spPr>
      </p:pic>
      <p:sp>
        <p:nvSpPr>
          <p:cNvPr id="9" name="CuadroTexto 8">
            <a:extLst>
              <a:ext uri="{FF2B5EF4-FFF2-40B4-BE49-F238E27FC236}">
                <a16:creationId xmlns:a16="http://schemas.microsoft.com/office/drawing/2014/main" id="{EE4FE0FE-157D-A040-9CE8-5337916028AA}"/>
              </a:ext>
            </a:extLst>
          </p:cNvPr>
          <p:cNvSpPr txBox="1"/>
          <p:nvPr/>
        </p:nvSpPr>
        <p:spPr>
          <a:xfrm>
            <a:off x="10860492" y="415251"/>
            <a:ext cx="1208192" cy="200055"/>
          </a:xfrm>
          <a:prstGeom prst="rect">
            <a:avLst/>
          </a:prstGeom>
          <a:noFill/>
        </p:spPr>
        <p:txBody>
          <a:bodyPr wrap="square" rtlCol="0">
            <a:spAutoFit/>
          </a:bodyPr>
          <a:lstStyle/>
          <a:p>
            <a:r>
              <a:rPr lang="es-MX" sz="700" dirty="0">
                <a:solidFill>
                  <a:schemeClr val="bg1"/>
                </a:solidFill>
              </a:rPr>
              <a:t>Visual Basic for Applications</a:t>
            </a:r>
          </a:p>
        </p:txBody>
      </p:sp>
    </p:spTree>
    <p:extLst>
      <p:ext uri="{BB962C8B-B14F-4D97-AF65-F5344CB8AC3E}">
        <p14:creationId xmlns:p14="http://schemas.microsoft.com/office/powerpoint/2010/main" val="1785887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2400" b="1" dirty="0">
                <a:solidFill>
                  <a:schemeClr val="bg1"/>
                </a:solidFill>
                <a:latin typeface="+mn-lt"/>
              </a:rPr>
              <a:t>TEMARIO</a:t>
            </a:r>
            <a:br>
              <a:rPr lang="es-MX" sz="1000" b="1" dirty="0">
                <a:solidFill>
                  <a:schemeClr val="bg1"/>
                </a:solidFill>
                <a:latin typeface="+mn-lt"/>
              </a:rPr>
            </a:br>
            <a:br>
              <a:rPr lang="es-MX" sz="1000" b="1" dirty="0">
                <a:solidFill>
                  <a:schemeClr val="bg1"/>
                </a:solidFill>
                <a:latin typeface="+mn-lt"/>
              </a:rPr>
            </a:br>
            <a:br>
              <a:rPr lang="es-MX" sz="1000" b="1" dirty="0">
                <a:solidFill>
                  <a:schemeClr val="bg1"/>
                </a:solidFill>
                <a:latin typeface="+mn-lt"/>
              </a:rPr>
            </a:br>
            <a:r>
              <a:rPr lang="es-MX" sz="1000" b="1" dirty="0">
                <a:solidFill>
                  <a:schemeClr val="bg1"/>
                </a:solidFill>
                <a:latin typeface="+mn-lt"/>
              </a:rPr>
              <a:t>1. REFORMA LABORAL</a:t>
            </a:r>
            <a:br>
              <a:rPr lang="es-MX" sz="800" dirty="0">
                <a:solidFill>
                  <a:schemeClr val="bg1"/>
                </a:solidFill>
              </a:rPr>
            </a:br>
            <a:r>
              <a:rPr lang="es-MX" sz="800" b="1" dirty="0">
                <a:solidFill>
                  <a:schemeClr val="bg1"/>
                </a:solidFill>
              </a:rPr>
              <a:t>1.1. Reforma al artículo 123 Constitucional</a:t>
            </a:r>
            <a:br>
              <a:rPr lang="es-MX" sz="800" dirty="0">
                <a:solidFill>
                  <a:schemeClr val="bg1"/>
                </a:solidFill>
              </a:rPr>
            </a:br>
            <a:r>
              <a:rPr lang="es-MX" sz="800" b="1" dirty="0">
                <a:solidFill>
                  <a:schemeClr val="bg1"/>
                </a:solidFill>
              </a:rPr>
              <a:t>1.2. Tribunales de Justicia Laboral</a:t>
            </a:r>
            <a:br>
              <a:rPr lang="es-MX" sz="800" dirty="0">
                <a:solidFill>
                  <a:schemeClr val="bg1"/>
                </a:solidFill>
              </a:rPr>
            </a:br>
            <a:r>
              <a:rPr lang="es-MX" sz="800" dirty="0">
                <a:solidFill>
                  <a:schemeClr val="bg1"/>
                </a:solidFill>
              </a:rPr>
              <a:t>etc…</a:t>
            </a:r>
            <a:br>
              <a:rPr lang="es-MX" sz="800" dirty="0">
                <a:solidFill>
                  <a:schemeClr val="bg1"/>
                </a:solidFill>
              </a:rPr>
            </a:br>
            <a:br>
              <a:rPr lang="es-MX" sz="1000" dirty="0">
                <a:solidFill>
                  <a:schemeClr val="bg1"/>
                </a:solidFill>
              </a:rPr>
            </a:br>
            <a:r>
              <a:rPr lang="es-MX" sz="1000" b="1" dirty="0">
                <a:solidFill>
                  <a:schemeClr val="bg1"/>
                </a:solidFill>
                <a:latin typeface="+mn-lt"/>
              </a:rPr>
              <a:t>2</a:t>
            </a:r>
            <a:r>
              <a:rPr lang="es-MX" sz="1000" b="1" dirty="0">
                <a:solidFill>
                  <a:schemeClr val="bg1"/>
                </a:solidFill>
              </a:rPr>
              <a:t>. </a:t>
            </a:r>
            <a:r>
              <a:rPr lang="es-MX" sz="1000" b="1" dirty="0">
                <a:solidFill>
                  <a:schemeClr val="bg1"/>
                </a:solidFill>
                <a:latin typeface="+mn-lt"/>
              </a:rPr>
              <a:t>NUEVAS FORMAS DE CONTRATRACIÓN EN MÉXICO</a:t>
            </a:r>
            <a:br>
              <a:rPr lang="es-MX" sz="800" dirty="0">
                <a:solidFill>
                  <a:schemeClr val="bg1"/>
                </a:solidFill>
              </a:rPr>
            </a:br>
            <a:r>
              <a:rPr lang="es-MX" sz="800" b="1" dirty="0">
                <a:solidFill>
                  <a:schemeClr val="bg1"/>
                </a:solidFill>
              </a:rPr>
              <a:t>2.1. Relación Individual de Trabajo</a:t>
            </a:r>
            <a:br>
              <a:rPr lang="es-MX" sz="800" dirty="0">
                <a:solidFill>
                  <a:schemeClr val="bg1"/>
                </a:solidFill>
              </a:rPr>
            </a:br>
            <a:r>
              <a:rPr lang="es-MX" sz="800" b="1" dirty="0">
                <a:solidFill>
                  <a:schemeClr val="bg1"/>
                </a:solidFill>
              </a:rPr>
              <a:t>2.2. Relación Colectiva de Trabajo</a:t>
            </a:r>
            <a:br>
              <a:rPr lang="es-MX" sz="800" dirty="0">
                <a:solidFill>
                  <a:schemeClr val="bg1"/>
                </a:solidFill>
              </a:rPr>
            </a:br>
            <a:r>
              <a:rPr lang="es-MX" sz="800" b="1" dirty="0">
                <a:solidFill>
                  <a:schemeClr val="bg1"/>
                </a:solidFill>
              </a:rPr>
              <a:t>2.3. Diferencia entre subordinación y servicios profesionales</a:t>
            </a:r>
            <a:br>
              <a:rPr lang="es-MX" sz="800" dirty="0">
                <a:solidFill>
                  <a:schemeClr val="bg1"/>
                </a:solidFill>
              </a:rPr>
            </a:br>
            <a:r>
              <a:rPr lang="es-MX" sz="800" b="1" dirty="0">
                <a:solidFill>
                  <a:schemeClr val="bg1"/>
                </a:solidFill>
              </a:rPr>
              <a:t>2.4. Asertiva forma de reclutamiento y selección de personal</a:t>
            </a:r>
            <a:br>
              <a:rPr lang="es-MX" sz="800" dirty="0">
                <a:solidFill>
                  <a:schemeClr val="bg1"/>
                </a:solidFill>
              </a:rPr>
            </a:br>
            <a:r>
              <a:rPr lang="es-MX" sz="800" b="1" dirty="0">
                <a:solidFill>
                  <a:schemeClr val="bg1"/>
                </a:solidFill>
              </a:rPr>
              <a:t> </a:t>
            </a:r>
            <a:br>
              <a:rPr lang="es-MX" sz="1000" dirty="0">
                <a:solidFill>
                  <a:schemeClr val="bg1"/>
                </a:solidFill>
              </a:rPr>
            </a:br>
            <a:r>
              <a:rPr lang="es-MX" sz="1000" b="1" dirty="0">
                <a:solidFill>
                  <a:schemeClr val="bg1"/>
                </a:solidFill>
                <a:latin typeface="+mn-lt"/>
              </a:rPr>
              <a:t>3</a:t>
            </a:r>
            <a:r>
              <a:rPr lang="es-MX" sz="1000" b="1" dirty="0">
                <a:solidFill>
                  <a:schemeClr val="bg1"/>
                </a:solidFill>
              </a:rPr>
              <a:t>. </a:t>
            </a:r>
            <a:r>
              <a:rPr lang="es-MX" sz="1000" b="1" dirty="0">
                <a:solidFill>
                  <a:schemeClr val="bg1"/>
                </a:solidFill>
                <a:latin typeface="+mn-lt"/>
              </a:rPr>
              <a:t>CARGA DE LA PRUEBA</a:t>
            </a:r>
            <a:br>
              <a:rPr lang="es-MX" sz="800" dirty="0">
                <a:solidFill>
                  <a:schemeClr val="bg1"/>
                </a:solidFill>
              </a:rPr>
            </a:br>
            <a:r>
              <a:rPr lang="es-MX" sz="800" b="1" dirty="0">
                <a:solidFill>
                  <a:schemeClr val="bg1"/>
                </a:solidFill>
              </a:rPr>
              <a:t>3.1. Disposiciones Generales</a:t>
            </a:r>
            <a:br>
              <a:rPr lang="es-MX" sz="800" dirty="0">
                <a:solidFill>
                  <a:schemeClr val="bg1"/>
                </a:solidFill>
              </a:rPr>
            </a:br>
            <a:r>
              <a:rPr lang="es-MX" sz="800" b="1" dirty="0">
                <a:solidFill>
                  <a:schemeClr val="bg1"/>
                </a:solidFill>
              </a:rPr>
              <a:t>3.2. Causales que debe probar el patrón</a:t>
            </a:r>
            <a:br>
              <a:rPr lang="es-MX" sz="800" dirty="0">
                <a:solidFill>
                  <a:schemeClr val="bg1"/>
                </a:solidFill>
              </a:rPr>
            </a:br>
            <a:r>
              <a:rPr lang="es-MX" sz="800" b="1" dirty="0">
                <a:solidFill>
                  <a:schemeClr val="bg1"/>
                </a:solidFill>
              </a:rPr>
              <a:t>3.3. Documentos necesarios en las pruebas</a:t>
            </a:r>
            <a:br>
              <a:rPr lang="es-MX" sz="800" dirty="0">
                <a:solidFill>
                  <a:schemeClr val="bg1"/>
                </a:solidFill>
              </a:rPr>
            </a:br>
            <a:r>
              <a:rPr lang="es-MX" sz="1000" b="1" dirty="0">
                <a:solidFill>
                  <a:schemeClr val="bg1"/>
                </a:solidFill>
              </a:rPr>
              <a:t> </a:t>
            </a:r>
            <a:br>
              <a:rPr lang="es-MX" sz="1000" dirty="0">
                <a:solidFill>
                  <a:schemeClr val="bg1"/>
                </a:solidFill>
              </a:rPr>
            </a:br>
            <a:r>
              <a:rPr lang="es-MX" sz="1000" b="1" dirty="0">
                <a:solidFill>
                  <a:schemeClr val="bg1"/>
                </a:solidFill>
                <a:latin typeface="+mn-lt"/>
              </a:rPr>
              <a:t>4</a:t>
            </a:r>
            <a:r>
              <a:rPr lang="es-MX" sz="1000" b="1" dirty="0">
                <a:solidFill>
                  <a:schemeClr val="bg1"/>
                </a:solidFill>
              </a:rPr>
              <a:t>. </a:t>
            </a:r>
            <a:r>
              <a:rPr lang="es-MX" sz="1000" b="1" dirty="0">
                <a:solidFill>
                  <a:schemeClr val="bg1"/>
                </a:solidFill>
                <a:latin typeface="+mn-lt"/>
              </a:rPr>
              <a:t>RESCISIÓN DE LA RELACION LABORAL</a:t>
            </a:r>
            <a:br>
              <a:rPr lang="es-MX" sz="800" dirty="0">
                <a:solidFill>
                  <a:schemeClr val="bg1"/>
                </a:solidFill>
              </a:rPr>
            </a:br>
            <a:r>
              <a:rPr lang="es-MX" sz="800" b="1" dirty="0">
                <a:solidFill>
                  <a:schemeClr val="bg1"/>
                </a:solidFill>
              </a:rPr>
              <a:t>4.1. Causales de rescisión del trabajo sin responsabilidad para el patrón </a:t>
            </a:r>
            <a:br>
              <a:rPr lang="es-MX" sz="800" dirty="0">
                <a:solidFill>
                  <a:schemeClr val="bg1"/>
                </a:solidFill>
              </a:rPr>
            </a:br>
            <a:r>
              <a:rPr lang="es-MX" sz="800" b="1" dirty="0">
                <a:solidFill>
                  <a:schemeClr val="bg1"/>
                </a:solidFill>
              </a:rPr>
              <a:t>4.2. Causales de rescisión del trabajo sin responsabilidad para el trabajador</a:t>
            </a:r>
            <a:br>
              <a:rPr lang="es-MX" sz="800" dirty="0">
                <a:solidFill>
                  <a:schemeClr val="bg1"/>
                </a:solidFill>
              </a:rPr>
            </a:br>
            <a:r>
              <a:rPr lang="es-MX" sz="800" b="1" dirty="0">
                <a:solidFill>
                  <a:schemeClr val="bg1"/>
                </a:solidFill>
              </a:rPr>
              <a:t> </a:t>
            </a:r>
            <a:br>
              <a:rPr lang="es-MX" sz="800" dirty="0">
                <a:solidFill>
                  <a:schemeClr val="bg1"/>
                </a:solidFill>
              </a:rPr>
            </a:br>
            <a:r>
              <a:rPr lang="es-MX" sz="1000" b="1" dirty="0">
                <a:solidFill>
                  <a:schemeClr val="bg1"/>
                </a:solidFill>
                <a:latin typeface="+mn-lt"/>
              </a:rPr>
              <a:t>5</a:t>
            </a:r>
            <a:r>
              <a:rPr lang="es-MX" sz="1000" b="1" dirty="0">
                <a:solidFill>
                  <a:schemeClr val="bg1"/>
                </a:solidFill>
              </a:rPr>
              <a:t>. </a:t>
            </a:r>
            <a:r>
              <a:rPr lang="es-MX" sz="1000" b="1" dirty="0">
                <a:solidFill>
                  <a:schemeClr val="bg1"/>
                </a:solidFill>
                <a:latin typeface="+mn-lt"/>
              </a:rPr>
              <a:t>DESPIDO</a:t>
            </a:r>
            <a:br>
              <a:rPr lang="es-MX" sz="800" dirty="0">
                <a:solidFill>
                  <a:schemeClr val="bg1"/>
                </a:solidFill>
              </a:rPr>
            </a:br>
            <a:r>
              <a:rPr lang="es-MX" sz="800" b="1" dirty="0">
                <a:solidFill>
                  <a:schemeClr val="bg1"/>
                </a:solidFill>
              </a:rPr>
              <a:t>5.1 Nomenclatura del despido</a:t>
            </a:r>
            <a:br>
              <a:rPr lang="es-MX" sz="800" dirty="0">
                <a:solidFill>
                  <a:schemeClr val="bg1"/>
                </a:solidFill>
              </a:rPr>
            </a:br>
            <a:r>
              <a:rPr lang="es-MX" sz="800" b="1" dirty="0">
                <a:solidFill>
                  <a:schemeClr val="bg1"/>
                </a:solidFill>
              </a:rPr>
              <a:t> </a:t>
            </a:r>
            <a:br>
              <a:rPr lang="es-MX" sz="800" dirty="0">
                <a:solidFill>
                  <a:schemeClr val="bg1"/>
                </a:solidFill>
              </a:rPr>
            </a:br>
            <a:r>
              <a:rPr lang="es-MX" sz="1000" b="1" dirty="0">
                <a:solidFill>
                  <a:schemeClr val="bg1"/>
                </a:solidFill>
                <a:latin typeface="+mn-lt"/>
              </a:rPr>
              <a:t>6</a:t>
            </a:r>
            <a:r>
              <a:rPr lang="es-MX" sz="1000" b="1" dirty="0">
                <a:solidFill>
                  <a:schemeClr val="bg1"/>
                </a:solidFill>
              </a:rPr>
              <a:t>. </a:t>
            </a:r>
            <a:r>
              <a:rPr lang="es-MX" sz="1000" b="1" dirty="0">
                <a:solidFill>
                  <a:schemeClr val="bg1"/>
                </a:solidFill>
                <a:latin typeface="+mn-lt"/>
              </a:rPr>
              <a:t>LIQUIDACIÓN</a:t>
            </a:r>
            <a:br>
              <a:rPr lang="es-MX" sz="800" dirty="0">
                <a:solidFill>
                  <a:schemeClr val="bg1"/>
                </a:solidFill>
              </a:rPr>
            </a:br>
            <a:r>
              <a:rPr lang="es-MX" sz="800" b="1" dirty="0">
                <a:solidFill>
                  <a:schemeClr val="bg1"/>
                </a:solidFill>
              </a:rPr>
              <a:t>6.1 Derecho a la liquidación</a:t>
            </a:r>
            <a:br>
              <a:rPr lang="es-MX" sz="800" dirty="0">
                <a:solidFill>
                  <a:schemeClr val="bg1"/>
                </a:solidFill>
              </a:rPr>
            </a:br>
            <a:r>
              <a:rPr lang="es-MX" sz="800" b="1" dirty="0">
                <a:solidFill>
                  <a:schemeClr val="bg1"/>
                </a:solidFill>
              </a:rPr>
              <a:t>6.2 Componentes de la Liquidación</a:t>
            </a:r>
            <a:br>
              <a:rPr lang="es-MX" sz="800" dirty="0">
                <a:solidFill>
                  <a:schemeClr val="bg1"/>
                </a:solidFill>
              </a:rPr>
            </a:br>
            <a:r>
              <a:rPr lang="es-MX" sz="800" b="1" dirty="0">
                <a:solidFill>
                  <a:schemeClr val="bg1"/>
                </a:solidFill>
              </a:rPr>
              <a:t> </a:t>
            </a:r>
            <a:br>
              <a:rPr lang="es-MX" sz="800" dirty="0">
                <a:solidFill>
                  <a:schemeClr val="bg1"/>
                </a:solidFill>
              </a:rPr>
            </a:br>
            <a:r>
              <a:rPr lang="es-MX" sz="1000" b="1" dirty="0">
                <a:solidFill>
                  <a:schemeClr val="bg1"/>
                </a:solidFill>
                <a:latin typeface="+mn-lt"/>
              </a:rPr>
              <a:t>7</a:t>
            </a:r>
            <a:r>
              <a:rPr lang="es-MX" sz="1000" b="1" dirty="0">
                <a:solidFill>
                  <a:schemeClr val="bg1"/>
                </a:solidFill>
              </a:rPr>
              <a:t>. </a:t>
            </a:r>
            <a:r>
              <a:rPr lang="es-MX" sz="1000" b="1" dirty="0">
                <a:solidFill>
                  <a:schemeClr val="bg1"/>
                </a:solidFill>
                <a:latin typeface="+mn-lt"/>
              </a:rPr>
              <a:t>FINIQUITO</a:t>
            </a:r>
            <a:br>
              <a:rPr lang="es-MX" sz="800" dirty="0">
                <a:solidFill>
                  <a:schemeClr val="bg1"/>
                </a:solidFill>
              </a:rPr>
            </a:br>
            <a:r>
              <a:rPr lang="es-MX" sz="800" b="1" dirty="0">
                <a:solidFill>
                  <a:schemeClr val="bg1"/>
                </a:solidFill>
              </a:rPr>
              <a:t>7.1 Pago de finiquito</a:t>
            </a:r>
            <a:br>
              <a:rPr lang="es-MX" sz="800" dirty="0">
                <a:solidFill>
                  <a:schemeClr val="bg1"/>
                </a:solidFill>
              </a:rPr>
            </a:br>
            <a:r>
              <a:rPr lang="es-MX" sz="800" b="1" dirty="0">
                <a:solidFill>
                  <a:schemeClr val="bg1"/>
                </a:solidFill>
              </a:rPr>
              <a:t>7.2 Componentes del finiquito</a:t>
            </a:r>
            <a:br>
              <a:rPr lang="es-MX" sz="800" dirty="0">
                <a:solidFill>
                  <a:schemeClr val="bg1"/>
                </a:solidFill>
              </a:rPr>
            </a:br>
            <a:r>
              <a:rPr lang="es-MX" sz="800" b="1" dirty="0">
                <a:solidFill>
                  <a:schemeClr val="bg1"/>
                </a:solidFill>
              </a:rPr>
              <a:t>7.3 Calculo del finiquito</a:t>
            </a:r>
            <a:br>
              <a:rPr lang="es-MX" sz="800" dirty="0">
                <a:solidFill>
                  <a:schemeClr val="bg1"/>
                </a:solidFill>
              </a:rPr>
            </a:br>
            <a:r>
              <a:rPr lang="es-MX" sz="800" b="1" dirty="0">
                <a:solidFill>
                  <a:schemeClr val="bg1"/>
                </a:solidFill>
              </a:rPr>
              <a:t> </a:t>
            </a:r>
            <a:br>
              <a:rPr lang="es-MX" sz="800" dirty="0">
                <a:solidFill>
                  <a:schemeClr val="bg1"/>
                </a:solidFill>
              </a:rPr>
            </a:br>
            <a:r>
              <a:rPr lang="es-MX" sz="1000" b="1" dirty="0">
                <a:solidFill>
                  <a:schemeClr val="bg1"/>
                </a:solidFill>
                <a:latin typeface="+mn-lt"/>
              </a:rPr>
              <a:t>8</a:t>
            </a:r>
            <a:r>
              <a:rPr lang="es-MX" sz="1000" b="1" dirty="0">
                <a:solidFill>
                  <a:schemeClr val="bg1"/>
                </a:solidFill>
              </a:rPr>
              <a:t>. </a:t>
            </a:r>
            <a:r>
              <a:rPr lang="es-MX" sz="1000" b="1" dirty="0">
                <a:solidFill>
                  <a:schemeClr val="bg1"/>
                </a:solidFill>
                <a:latin typeface="+mn-lt"/>
              </a:rPr>
              <a:t>RELACIONES DE TRABAJO </a:t>
            </a:r>
            <a:br>
              <a:rPr lang="es-MX" sz="800" dirty="0">
                <a:solidFill>
                  <a:schemeClr val="bg1"/>
                </a:solidFill>
              </a:rPr>
            </a:br>
            <a:r>
              <a:rPr lang="es-MX" sz="800" b="1" dirty="0">
                <a:solidFill>
                  <a:schemeClr val="bg1"/>
                </a:solidFill>
              </a:rPr>
              <a:t>8.1 Vinculo Jurídico</a:t>
            </a:r>
            <a:br>
              <a:rPr lang="es-MX" sz="800" dirty="0">
                <a:solidFill>
                  <a:schemeClr val="bg1"/>
                </a:solidFill>
              </a:rPr>
            </a:br>
            <a:r>
              <a:rPr lang="es-MX" sz="800" b="1" dirty="0">
                <a:solidFill>
                  <a:schemeClr val="bg1"/>
                </a:solidFill>
              </a:rPr>
              <a:t>8.2 Prestaciones legales</a:t>
            </a:r>
            <a:br>
              <a:rPr lang="es-MX" sz="800" dirty="0">
                <a:solidFill>
                  <a:schemeClr val="bg1"/>
                </a:solidFill>
              </a:rPr>
            </a:br>
            <a:r>
              <a:rPr lang="es-MX" sz="800" b="1" dirty="0">
                <a:solidFill>
                  <a:schemeClr val="bg1"/>
                </a:solidFill>
              </a:rPr>
              <a:t>8.3 Prestaciones accesorias</a:t>
            </a:r>
            <a:br>
              <a:rPr lang="es-MX" sz="800" dirty="0">
                <a:solidFill>
                  <a:schemeClr val="bg1"/>
                </a:solidFill>
              </a:rPr>
            </a:br>
            <a:r>
              <a:rPr lang="es-MX" sz="800" b="1" dirty="0">
                <a:solidFill>
                  <a:schemeClr val="bg1"/>
                </a:solidFill>
              </a:rPr>
              <a:t> </a:t>
            </a:r>
            <a:br>
              <a:rPr lang="es-MX" sz="800" dirty="0">
                <a:solidFill>
                  <a:schemeClr val="bg1"/>
                </a:solidFill>
              </a:rPr>
            </a:br>
            <a:r>
              <a:rPr lang="es-MX" sz="1000" b="1" dirty="0">
                <a:solidFill>
                  <a:schemeClr val="bg1"/>
                </a:solidFill>
                <a:latin typeface="+mn-lt"/>
              </a:rPr>
              <a:t>9</a:t>
            </a:r>
            <a:r>
              <a:rPr lang="es-MX" sz="1000" b="1" dirty="0">
                <a:solidFill>
                  <a:schemeClr val="bg1"/>
                </a:solidFill>
              </a:rPr>
              <a:t>. </a:t>
            </a:r>
            <a:r>
              <a:rPr lang="es-MX" sz="1000" b="1" dirty="0">
                <a:solidFill>
                  <a:schemeClr val="bg1"/>
                </a:solidFill>
                <a:latin typeface="+mn-lt"/>
              </a:rPr>
              <a:t>EXPEDIENTE LABORAL</a:t>
            </a:r>
            <a:br>
              <a:rPr lang="es-MX" sz="800" dirty="0">
                <a:solidFill>
                  <a:schemeClr val="bg1"/>
                </a:solidFill>
              </a:rPr>
            </a:br>
            <a:r>
              <a:rPr lang="es-MX" sz="800" b="1" dirty="0">
                <a:solidFill>
                  <a:schemeClr val="bg1"/>
                </a:solidFill>
              </a:rPr>
              <a:t>9.1 Como elaborarlo</a:t>
            </a:r>
            <a:br>
              <a:rPr lang="es-MX" sz="800" dirty="0">
                <a:solidFill>
                  <a:schemeClr val="bg1"/>
                </a:solidFill>
              </a:rPr>
            </a:br>
            <a:r>
              <a:rPr lang="es-MX" sz="800" b="1" dirty="0">
                <a:solidFill>
                  <a:schemeClr val="bg1"/>
                </a:solidFill>
              </a:rPr>
              <a:t>9.2 Componentes legales</a:t>
            </a:r>
            <a:br>
              <a:rPr lang="es-MX" sz="800" b="1" dirty="0">
                <a:solidFill>
                  <a:schemeClr val="bg1"/>
                </a:solidFill>
              </a:rPr>
            </a:br>
            <a:br>
              <a:rPr lang="es-MX" sz="800" dirty="0">
                <a:solidFill>
                  <a:schemeClr val="bg1"/>
                </a:solidFill>
              </a:rPr>
            </a:br>
            <a:r>
              <a:rPr lang="es-MX" sz="1000" b="1" dirty="0">
                <a:solidFill>
                  <a:schemeClr val="bg1"/>
                </a:solidFill>
                <a:latin typeface="+mn-lt"/>
              </a:rPr>
              <a:t>10. CONDICIONES GENERALES DE TRABAJO</a:t>
            </a:r>
            <a:br>
              <a:rPr lang="es-MX" sz="800" dirty="0">
                <a:solidFill>
                  <a:schemeClr val="bg1"/>
                </a:solidFill>
              </a:rPr>
            </a:br>
            <a:r>
              <a:rPr lang="es-MX" sz="800" b="1" dirty="0">
                <a:solidFill>
                  <a:schemeClr val="bg1"/>
                </a:solidFill>
              </a:rPr>
              <a:t>10.1 Derechos</a:t>
            </a:r>
            <a:br>
              <a:rPr lang="es-MX" sz="800" dirty="0">
                <a:solidFill>
                  <a:schemeClr val="bg1"/>
                </a:solidFill>
              </a:rPr>
            </a:br>
            <a:r>
              <a:rPr lang="es-MX" sz="800" b="1" dirty="0">
                <a:solidFill>
                  <a:schemeClr val="bg1"/>
                </a:solidFill>
              </a:rPr>
              <a:t>10.2 Obligaciones</a:t>
            </a:r>
            <a:br>
              <a:rPr lang="es-MX" sz="800" dirty="0">
                <a:solidFill>
                  <a:schemeClr val="bg1"/>
                </a:solidFill>
              </a:rPr>
            </a:br>
            <a:r>
              <a:rPr lang="es-MX" sz="800" b="1" dirty="0">
                <a:solidFill>
                  <a:schemeClr val="bg1"/>
                </a:solidFill>
              </a:rPr>
              <a:t>10.3 Prohibiciones</a:t>
            </a:r>
            <a:br>
              <a:rPr lang="es-MX" sz="800" dirty="0">
                <a:solidFill>
                  <a:schemeClr val="bg1"/>
                </a:solidFill>
              </a:rPr>
            </a:br>
            <a:br>
              <a:rPr lang="es-MX" sz="800" dirty="0">
                <a:solidFill>
                  <a:schemeClr val="bg1"/>
                </a:solidFill>
              </a:rPr>
            </a:br>
            <a:r>
              <a:rPr lang="es-MX" sz="800" b="1" dirty="0">
                <a:solidFill>
                  <a:schemeClr val="bg1"/>
                </a:solidFill>
              </a:rPr>
              <a:t>Conclusiones grupales y Evaluación Final</a:t>
            </a:r>
            <a:br>
              <a:rPr lang="es-MX" sz="500" dirty="0">
                <a:solidFill>
                  <a:schemeClr val="bg1"/>
                </a:solidFill>
              </a:rPr>
            </a:br>
            <a:br>
              <a:rPr lang="es-MX" sz="100" dirty="0">
                <a:solidFill>
                  <a:schemeClr val="bg1"/>
                </a:solidFill>
              </a:rPr>
            </a:br>
            <a:br>
              <a:rPr lang="es-MX" sz="600" dirty="0"/>
            </a:br>
            <a:endParaRPr lang="es-MX" sz="600" dirty="0"/>
          </a:p>
        </p:txBody>
      </p:sp>
      <p:pic>
        <p:nvPicPr>
          <p:cNvPr id="25" name="Marcador de posición de imagen 24" descr="Imagen que contiene Texto&#10;&#10;Descripción generada automáticamente">
            <a:extLst>
              <a:ext uri="{FF2B5EF4-FFF2-40B4-BE49-F238E27FC236}">
                <a16:creationId xmlns:a16="http://schemas.microsoft.com/office/drawing/2014/main" id="{31DDBAD1-2A91-8D46-B34D-F4FD8720AE98}"/>
              </a:ext>
            </a:extLst>
          </p:cNvPr>
          <p:cNvPicPr>
            <a:picLocks noGrp="1" noChangeAspect="1"/>
          </p:cNvPicPr>
          <p:nvPr>
            <p:ph type="pic" idx="1"/>
          </p:nvPr>
        </p:nvPicPr>
        <p:blipFill>
          <a:blip r:embed="rId2">
            <a:extLst>
              <a:ext uri="{837473B0-CC2E-450A-ABE3-18F120FF3D39}">
                <a1611:picAttrSrcUrl xmlns:a1611="http://schemas.microsoft.com/office/drawing/2016/11/main" r:id="rId3"/>
              </a:ext>
            </a:extLst>
          </a:blip>
          <a:srcRect l="466" r="466"/>
          <a:stretch>
            <a:fillRect/>
          </a:stretch>
        </p:blipFill>
        <p:spPr>
          <a:xfrm>
            <a:off x="5076825" y="238125"/>
            <a:ext cx="6916738" cy="4502150"/>
          </a:xfrm>
        </p:spPr>
      </p:pic>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7326" y="4929457"/>
            <a:ext cx="6915890" cy="1690004"/>
          </a:xfrm>
          <a:solidFill>
            <a:srgbClr val="D5FC79"/>
          </a:solidFill>
        </p:spPr>
        <p:txBody>
          <a:bodyPr>
            <a:noAutofit/>
          </a:bodyPr>
          <a:lstStyle/>
          <a:p>
            <a:pPr algn="just"/>
            <a:r>
              <a:rPr lang="es-MX" sz="2000" b="1" dirty="0"/>
              <a:t>OBJETIVO: </a:t>
            </a:r>
            <a:r>
              <a:rPr lang="es-MX" sz="2000" dirty="0"/>
              <a:t>El participante conocerá todo lo relacionado a la reforma laboral en contratación, aprenderá a elaborar finiquitos y liquidaciones laborales de manera inmediata sin la necesidad de recurrir a un abogado, aprenderá a prevenir demandas laborales y conocerá y dominará derechos, obligaciones y prohibiciones.</a:t>
            </a:r>
          </a:p>
          <a:p>
            <a:pPr algn="just"/>
            <a:r>
              <a:rPr lang="es-MX" sz="2000" dirty="0">
                <a:solidFill>
                  <a:schemeClr val="bg2">
                    <a:lumMod val="90000"/>
                  </a:schemeClr>
                </a:solidFill>
              </a:rPr>
              <a:t> </a:t>
            </a: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446276"/>
          </a:xfrm>
          <a:prstGeom prst="rect">
            <a:avLst/>
          </a:prstGeom>
          <a:solidFill>
            <a:schemeClr val="tx1"/>
          </a:solidFill>
        </p:spPr>
        <p:txBody>
          <a:bodyPr wrap="square" rtlCol="0">
            <a:spAutoFit/>
          </a:bodyPr>
          <a:lstStyle/>
          <a:p>
            <a:pPr algn="ctr"/>
            <a:r>
              <a:rPr lang="es-MX" sz="2300" b="1" dirty="0">
                <a:solidFill>
                  <a:schemeClr val="bg1"/>
                </a:solidFill>
              </a:rPr>
              <a:t>CONTRATACIÓN, DESPIDO Y FINIQUITO EN PANDEMIA.</a:t>
            </a:r>
          </a:p>
        </p:txBody>
      </p:sp>
      <p:sp>
        <p:nvSpPr>
          <p:cNvPr id="27" name="CuadroTexto 26">
            <a:extLst>
              <a:ext uri="{FF2B5EF4-FFF2-40B4-BE49-F238E27FC236}">
                <a16:creationId xmlns:a16="http://schemas.microsoft.com/office/drawing/2014/main" id="{D4370DEB-DEE8-E549-AE5C-356939D50A98}"/>
              </a:ext>
            </a:extLst>
          </p:cNvPr>
          <p:cNvSpPr txBox="1"/>
          <p:nvPr/>
        </p:nvSpPr>
        <p:spPr>
          <a:xfrm>
            <a:off x="9650568" y="3428793"/>
            <a:ext cx="2342648" cy="1077218"/>
          </a:xfrm>
          <a:prstGeom prst="rect">
            <a:avLst/>
          </a:prstGeom>
          <a:noFill/>
        </p:spPr>
        <p:txBody>
          <a:bodyPr wrap="square" rtlCol="0">
            <a:spAutoFit/>
          </a:bodyPr>
          <a:lstStyle/>
          <a:p>
            <a:r>
              <a:rPr lang="es-MX" sz="3200" dirty="0">
                <a:solidFill>
                  <a:srgbClr val="D5FC79"/>
                </a:solidFill>
              </a:rPr>
              <a:t>PARA NO ABOGADOS</a:t>
            </a:r>
          </a:p>
        </p:txBody>
      </p:sp>
    </p:spTree>
    <p:extLst>
      <p:ext uri="{BB962C8B-B14F-4D97-AF65-F5344CB8AC3E}">
        <p14:creationId xmlns:p14="http://schemas.microsoft.com/office/powerpoint/2010/main" val="3352207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2300" b="1" dirty="0">
                <a:solidFill>
                  <a:schemeClr val="bg1"/>
                </a:solidFill>
                <a:latin typeface="+mn-lt"/>
              </a:rPr>
              <a:t>TEMARIO</a:t>
            </a:r>
            <a:br>
              <a:rPr lang="es-MX" sz="1000" b="1" dirty="0">
                <a:solidFill>
                  <a:schemeClr val="bg1"/>
                </a:solidFill>
                <a:latin typeface="+mn-lt"/>
              </a:rPr>
            </a:br>
            <a:br>
              <a:rPr lang="es-MX" sz="1000" b="1" dirty="0">
                <a:solidFill>
                  <a:schemeClr val="bg1"/>
                </a:solidFill>
                <a:latin typeface="+mn-lt"/>
              </a:rPr>
            </a:br>
            <a:r>
              <a:rPr lang="es-MX" sz="1000" b="1" dirty="0">
                <a:solidFill>
                  <a:schemeClr val="bg1"/>
                </a:solidFill>
                <a:latin typeface="+mn-lt"/>
              </a:rPr>
              <a:t>1. ERA MODERNA LABORAL</a:t>
            </a:r>
            <a:br>
              <a:rPr lang="es-MX" sz="1000" b="1" dirty="0">
                <a:solidFill>
                  <a:schemeClr val="bg1"/>
                </a:solidFill>
                <a:latin typeface="+mn-lt"/>
              </a:rPr>
            </a:br>
            <a:br>
              <a:rPr lang="es-MX" sz="1000" b="1" dirty="0">
                <a:solidFill>
                  <a:schemeClr val="bg1"/>
                </a:solidFill>
                <a:latin typeface="+mn-lt"/>
              </a:rPr>
            </a:br>
            <a:r>
              <a:rPr lang="es-MX" sz="1000" b="1" dirty="0">
                <a:solidFill>
                  <a:schemeClr val="bg1"/>
                </a:solidFill>
                <a:latin typeface="+mn-lt"/>
              </a:rPr>
              <a:t>2. SISTEMA LABORAL MEXICANO</a:t>
            </a:r>
            <a:br>
              <a:rPr lang="es-MX" sz="1000" b="1" dirty="0">
                <a:solidFill>
                  <a:schemeClr val="bg1"/>
                </a:solidFill>
                <a:latin typeface="+mn-lt"/>
              </a:rPr>
            </a:br>
            <a:br>
              <a:rPr lang="es-MX" sz="1000" b="1" dirty="0">
                <a:solidFill>
                  <a:schemeClr val="bg1"/>
                </a:solidFill>
                <a:latin typeface="+mn-lt"/>
              </a:rPr>
            </a:br>
            <a:r>
              <a:rPr lang="es-MX" sz="1000" b="1" dirty="0">
                <a:solidFill>
                  <a:schemeClr val="bg1"/>
                </a:solidFill>
                <a:latin typeface="+mn-lt"/>
              </a:rPr>
              <a:t>3. PUNTOS SENSIBLES DE LA NUEVA REFORMA LABORAL</a:t>
            </a:r>
            <a:br>
              <a:rPr lang="es-MX" sz="1000" b="1" dirty="0">
                <a:solidFill>
                  <a:schemeClr val="bg1"/>
                </a:solidFill>
                <a:latin typeface="+mn-lt"/>
              </a:rPr>
            </a:br>
            <a:br>
              <a:rPr lang="es-MX" sz="1000" b="1" dirty="0">
                <a:solidFill>
                  <a:schemeClr val="bg1"/>
                </a:solidFill>
                <a:latin typeface="+mn-lt"/>
              </a:rPr>
            </a:br>
            <a:r>
              <a:rPr lang="es-MX" sz="1000" b="1" dirty="0">
                <a:solidFill>
                  <a:schemeClr val="bg1"/>
                </a:solidFill>
                <a:latin typeface="+mn-lt"/>
              </a:rPr>
              <a:t>4. RELACIÓN LABORAL</a:t>
            </a:r>
            <a:br>
              <a:rPr lang="es-MX" sz="700" dirty="0">
                <a:solidFill>
                  <a:schemeClr val="bg1"/>
                </a:solidFill>
                <a:latin typeface="+mn-lt"/>
              </a:rPr>
            </a:br>
            <a:r>
              <a:rPr lang="es-MX" sz="800" dirty="0">
                <a:solidFill>
                  <a:schemeClr val="bg1"/>
                </a:solidFill>
                <a:latin typeface="+mn-lt"/>
              </a:rPr>
              <a:t>4.1 Trabajo</a:t>
            </a:r>
            <a:br>
              <a:rPr lang="es-MX" sz="800" dirty="0">
                <a:solidFill>
                  <a:schemeClr val="bg1"/>
                </a:solidFill>
                <a:latin typeface="+mn-lt"/>
              </a:rPr>
            </a:br>
            <a:r>
              <a:rPr lang="es-MX" sz="800" dirty="0">
                <a:solidFill>
                  <a:schemeClr val="bg1"/>
                </a:solidFill>
                <a:latin typeface="+mn-lt"/>
              </a:rPr>
              <a:t>4.2. Elementos de la relación laboral</a:t>
            </a:r>
            <a:br>
              <a:rPr lang="es-MX" sz="800" dirty="0">
                <a:solidFill>
                  <a:schemeClr val="bg1"/>
                </a:solidFill>
                <a:latin typeface="+mn-lt"/>
              </a:rPr>
            </a:br>
            <a:r>
              <a:rPr lang="es-MX" sz="800" dirty="0">
                <a:solidFill>
                  <a:schemeClr val="bg1"/>
                </a:solidFill>
                <a:latin typeface="+mn-lt"/>
              </a:rPr>
              <a:t>4.3 Obligaciones de los patrones </a:t>
            </a:r>
            <a:br>
              <a:rPr lang="es-MX" sz="800" dirty="0">
                <a:solidFill>
                  <a:schemeClr val="bg1"/>
                </a:solidFill>
                <a:latin typeface="+mn-lt"/>
              </a:rPr>
            </a:br>
            <a:r>
              <a:rPr lang="es-MX" sz="800" dirty="0">
                <a:solidFill>
                  <a:schemeClr val="bg1"/>
                </a:solidFill>
                <a:latin typeface="+mn-lt"/>
              </a:rPr>
              <a:t>4.4 Prohibiciones de los patrones</a:t>
            </a:r>
            <a:br>
              <a:rPr lang="es-MX" sz="800" dirty="0">
                <a:solidFill>
                  <a:schemeClr val="bg1"/>
                </a:solidFill>
                <a:latin typeface="+mn-lt"/>
              </a:rPr>
            </a:br>
            <a:r>
              <a:rPr lang="es-MX" sz="800" dirty="0">
                <a:solidFill>
                  <a:schemeClr val="bg1"/>
                </a:solidFill>
                <a:latin typeface="+mn-lt"/>
              </a:rPr>
              <a:t>4.3 Obligaciones de los Trabajadores </a:t>
            </a:r>
            <a:br>
              <a:rPr lang="es-MX" sz="800" dirty="0">
                <a:solidFill>
                  <a:schemeClr val="bg1"/>
                </a:solidFill>
                <a:latin typeface="+mn-lt"/>
              </a:rPr>
            </a:br>
            <a:r>
              <a:rPr lang="es-MX" sz="800" dirty="0">
                <a:solidFill>
                  <a:schemeClr val="bg1"/>
                </a:solidFill>
                <a:latin typeface="+mn-lt"/>
              </a:rPr>
              <a:t>4.4 Prohibiciones de los trabajadores</a:t>
            </a:r>
            <a:br>
              <a:rPr lang="es-MX" sz="800" dirty="0">
                <a:solidFill>
                  <a:schemeClr val="bg1"/>
                </a:solidFill>
                <a:latin typeface="+mn-lt"/>
              </a:rPr>
            </a:br>
            <a:r>
              <a:rPr lang="es-MX" sz="800" dirty="0">
                <a:solidFill>
                  <a:schemeClr val="bg1"/>
                </a:solidFill>
                <a:latin typeface="+mn-lt"/>
              </a:rPr>
              <a:t>4.5 Sanas prácticas laborales</a:t>
            </a:r>
            <a:br>
              <a:rPr lang="es-MX" sz="800" dirty="0">
                <a:solidFill>
                  <a:schemeClr val="bg1"/>
                </a:solidFill>
                <a:latin typeface="+mn-lt"/>
              </a:rPr>
            </a:br>
            <a:r>
              <a:rPr lang="es-MX" sz="800" dirty="0">
                <a:solidFill>
                  <a:schemeClr val="bg1"/>
                </a:solidFill>
                <a:latin typeface="+mn-lt"/>
              </a:rPr>
              <a:t> </a:t>
            </a:r>
            <a:br>
              <a:rPr lang="es-MX" sz="1000" b="1" dirty="0">
                <a:solidFill>
                  <a:schemeClr val="bg1"/>
                </a:solidFill>
                <a:latin typeface="+mn-lt"/>
              </a:rPr>
            </a:br>
            <a:r>
              <a:rPr lang="es-MX" sz="1000" b="1" dirty="0">
                <a:solidFill>
                  <a:schemeClr val="bg1"/>
                </a:solidFill>
                <a:latin typeface="+mn-lt"/>
              </a:rPr>
              <a:t>5. REFORMA SOBRE LA DISCRIMINACIÓN LABORAL</a:t>
            </a:r>
            <a:br>
              <a:rPr lang="es-MX" sz="700" dirty="0">
                <a:solidFill>
                  <a:schemeClr val="bg1"/>
                </a:solidFill>
                <a:latin typeface="+mn-lt"/>
              </a:rPr>
            </a:br>
            <a:r>
              <a:rPr lang="es-MX" sz="800" dirty="0">
                <a:solidFill>
                  <a:schemeClr val="bg1"/>
                </a:solidFill>
                <a:latin typeface="+mn-lt"/>
              </a:rPr>
              <a:t>5.1 Elementos y conceptos</a:t>
            </a:r>
            <a:br>
              <a:rPr lang="es-MX" sz="800" dirty="0">
                <a:solidFill>
                  <a:schemeClr val="bg1"/>
                </a:solidFill>
                <a:latin typeface="+mn-lt"/>
              </a:rPr>
            </a:br>
            <a:r>
              <a:rPr lang="es-MX" sz="800" dirty="0">
                <a:solidFill>
                  <a:schemeClr val="bg1"/>
                </a:solidFill>
                <a:latin typeface="+mn-lt"/>
              </a:rPr>
              <a:t>5.2 Denuncias</a:t>
            </a:r>
            <a:br>
              <a:rPr lang="es-MX" sz="800" dirty="0">
                <a:solidFill>
                  <a:schemeClr val="bg1"/>
                </a:solidFill>
                <a:latin typeface="+mn-lt"/>
              </a:rPr>
            </a:br>
            <a:r>
              <a:rPr lang="es-MX" sz="800" dirty="0">
                <a:solidFill>
                  <a:schemeClr val="bg1"/>
                </a:solidFill>
                <a:latin typeface="+mn-lt"/>
              </a:rPr>
              <a:t>5.3 Reforma sobre el acoso laboral y prevención de mobbing</a:t>
            </a:r>
            <a:br>
              <a:rPr lang="es-MX" sz="800" dirty="0">
                <a:solidFill>
                  <a:schemeClr val="bg1"/>
                </a:solidFill>
                <a:latin typeface="+mn-lt"/>
              </a:rPr>
            </a:br>
            <a:br>
              <a:rPr lang="es-MX" sz="700" b="1" dirty="0">
                <a:solidFill>
                  <a:schemeClr val="bg1"/>
                </a:solidFill>
                <a:latin typeface="+mn-lt"/>
              </a:rPr>
            </a:br>
            <a:r>
              <a:rPr lang="es-MX" sz="1000" b="1" dirty="0">
                <a:solidFill>
                  <a:schemeClr val="bg1"/>
                </a:solidFill>
                <a:latin typeface="+mn-lt"/>
              </a:rPr>
              <a:t>6. TIPOS DE CONTRATOS LABORALES</a:t>
            </a:r>
            <a:br>
              <a:rPr lang="es-MX" sz="700" dirty="0">
                <a:solidFill>
                  <a:schemeClr val="bg1"/>
                </a:solidFill>
                <a:latin typeface="+mn-lt"/>
              </a:rPr>
            </a:br>
            <a:r>
              <a:rPr lang="es-MX" sz="800" dirty="0">
                <a:solidFill>
                  <a:schemeClr val="bg1"/>
                </a:solidFill>
                <a:latin typeface="+mn-lt"/>
              </a:rPr>
              <a:t>6.1 la nueva clausula de los contratos laborales</a:t>
            </a:r>
            <a:br>
              <a:rPr lang="es-MX" sz="800" dirty="0">
                <a:solidFill>
                  <a:schemeClr val="bg1"/>
                </a:solidFill>
                <a:latin typeface="+mn-lt"/>
              </a:rPr>
            </a:br>
            <a:r>
              <a:rPr lang="es-MX" sz="800" dirty="0">
                <a:solidFill>
                  <a:schemeClr val="bg1"/>
                </a:solidFill>
                <a:latin typeface="+mn-lt"/>
              </a:rPr>
              <a:t>6.2 Beneficiario del trabajador</a:t>
            </a:r>
            <a:br>
              <a:rPr lang="es-MX" sz="800" dirty="0">
                <a:solidFill>
                  <a:schemeClr val="bg1"/>
                </a:solidFill>
                <a:latin typeface="+mn-lt"/>
              </a:rPr>
            </a:br>
            <a:r>
              <a:rPr lang="es-MX" sz="800" dirty="0">
                <a:solidFill>
                  <a:schemeClr val="bg1"/>
                </a:solidFill>
                <a:latin typeface="+mn-lt"/>
              </a:rPr>
              <a:t>6.3 Que hacer en caso que no haya beneficiario </a:t>
            </a:r>
            <a:br>
              <a:rPr lang="es-MX" sz="700" dirty="0">
                <a:solidFill>
                  <a:schemeClr val="bg1"/>
                </a:solidFill>
                <a:latin typeface="+mn-lt"/>
              </a:rPr>
            </a:br>
            <a:br>
              <a:rPr lang="es-MX" sz="700" dirty="0">
                <a:solidFill>
                  <a:schemeClr val="bg1"/>
                </a:solidFill>
                <a:latin typeface="+mn-lt"/>
              </a:rPr>
            </a:br>
            <a:r>
              <a:rPr lang="es-MX" sz="1000" b="1" dirty="0">
                <a:solidFill>
                  <a:schemeClr val="bg1"/>
                </a:solidFill>
                <a:latin typeface="+mn-lt"/>
              </a:rPr>
              <a:t>7. REGLAMENTO LABORAL</a:t>
            </a:r>
            <a:br>
              <a:rPr lang="es-MX" sz="700" dirty="0">
                <a:solidFill>
                  <a:schemeClr val="bg1"/>
                </a:solidFill>
                <a:latin typeface="+mn-lt"/>
              </a:rPr>
            </a:br>
            <a:r>
              <a:rPr lang="es-MX" sz="800" dirty="0">
                <a:solidFill>
                  <a:schemeClr val="bg1"/>
                </a:solidFill>
                <a:latin typeface="+mn-lt"/>
              </a:rPr>
              <a:t>7.1 Condiciones Generales de Trabajo</a:t>
            </a:r>
            <a:br>
              <a:rPr lang="es-MX" sz="800" dirty="0">
                <a:solidFill>
                  <a:schemeClr val="bg1"/>
                </a:solidFill>
                <a:latin typeface="+mn-lt"/>
              </a:rPr>
            </a:br>
            <a:r>
              <a:rPr lang="es-MX" sz="800" dirty="0">
                <a:solidFill>
                  <a:schemeClr val="bg1"/>
                </a:solidFill>
                <a:latin typeface="+mn-lt"/>
              </a:rPr>
              <a:t>7.2 Políticas internas laborales</a:t>
            </a:r>
            <a:br>
              <a:rPr lang="es-MX" sz="700" dirty="0">
                <a:solidFill>
                  <a:schemeClr val="bg1"/>
                </a:solidFill>
                <a:latin typeface="+mn-lt"/>
              </a:rPr>
            </a:br>
            <a:r>
              <a:rPr lang="es-MX" sz="700" b="1" dirty="0">
                <a:solidFill>
                  <a:schemeClr val="bg1"/>
                </a:solidFill>
                <a:latin typeface="+mn-lt"/>
              </a:rPr>
              <a:t> </a:t>
            </a:r>
            <a:br>
              <a:rPr lang="es-MX" sz="700" dirty="0">
                <a:solidFill>
                  <a:schemeClr val="bg1"/>
                </a:solidFill>
                <a:latin typeface="+mn-lt"/>
              </a:rPr>
            </a:br>
            <a:r>
              <a:rPr lang="es-MX" sz="1000" b="1" dirty="0">
                <a:solidFill>
                  <a:schemeClr val="bg1"/>
                </a:solidFill>
                <a:latin typeface="+mn-lt"/>
              </a:rPr>
              <a:t>8. OUTSOURCING</a:t>
            </a:r>
            <a:br>
              <a:rPr lang="es-MX" sz="700" dirty="0">
                <a:solidFill>
                  <a:schemeClr val="bg1"/>
                </a:solidFill>
                <a:latin typeface="+mn-lt"/>
              </a:rPr>
            </a:br>
            <a:r>
              <a:rPr lang="es-MX" sz="800" dirty="0">
                <a:solidFill>
                  <a:schemeClr val="bg1"/>
                </a:solidFill>
                <a:latin typeface="+mn-lt"/>
              </a:rPr>
              <a:t>8.1. Elementos</a:t>
            </a:r>
            <a:br>
              <a:rPr lang="es-MX" sz="800" dirty="0">
                <a:solidFill>
                  <a:schemeClr val="bg1"/>
                </a:solidFill>
                <a:latin typeface="+mn-lt"/>
              </a:rPr>
            </a:br>
            <a:r>
              <a:rPr lang="es-MX" sz="800" dirty="0">
                <a:solidFill>
                  <a:schemeClr val="bg1"/>
                </a:solidFill>
                <a:latin typeface="+mn-lt"/>
              </a:rPr>
              <a:t>8.2. Ventajas y desventajas</a:t>
            </a:r>
            <a:br>
              <a:rPr lang="es-MX" sz="700" dirty="0">
                <a:solidFill>
                  <a:schemeClr val="bg1"/>
                </a:solidFill>
                <a:latin typeface="+mn-lt"/>
              </a:rPr>
            </a:br>
            <a:r>
              <a:rPr lang="es-MX" sz="700" b="1" dirty="0">
                <a:solidFill>
                  <a:schemeClr val="bg1"/>
                </a:solidFill>
                <a:latin typeface="+mn-lt"/>
              </a:rPr>
              <a:t> </a:t>
            </a:r>
            <a:br>
              <a:rPr lang="es-MX" sz="1000" dirty="0">
                <a:solidFill>
                  <a:schemeClr val="bg1"/>
                </a:solidFill>
                <a:latin typeface="+mn-lt"/>
              </a:rPr>
            </a:br>
            <a:r>
              <a:rPr lang="es-MX" sz="1000" b="1" dirty="0">
                <a:solidFill>
                  <a:schemeClr val="bg1"/>
                </a:solidFill>
                <a:latin typeface="+mn-lt"/>
              </a:rPr>
              <a:t>9. ACTAS ADMINISTRATIVAS LABORALES</a:t>
            </a:r>
            <a:br>
              <a:rPr lang="es-MX" sz="1000" dirty="0">
                <a:solidFill>
                  <a:schemeClr val="bg1"/>
                </a:solidFill>
                <a:latin typeface="+mn-lt"/>
              </a:rPr>
            </a:br>
            <a:r>
              <a:rPr lang="es-MX" sz="800" dirty="0">
                <a:solidFill>
                  <a:schemeClr val="bg1"/>
                </a:solidFill>
                <a:latin typeface="+mn-lt"/>
              </a:rPr>
              <a:t>9.1 Tipos y elementos</a:t>
            </a:r>
            <a:br>
              <a:rPr lang="es-MX" sz="800" dirty="0">
                <a:solidFill>
                  <a:schemeClr val="bg1"/>
                </a:solidFill>
                <a:latin typeface="+mn-lt"/>
              </a:rPr>
            </a:br>
            <a:r>
              <a:rPr lang="es-MX" sz="800" dirty="0">
                <a:solidFill>
                  <a:schemeClr val="bg1"/>
                </a:solidFill>
                <a:latin typeface="+mn-lt"/>
              </a:rPr>
              <a:t>9.2 Simulador de Acta administrativa laboral (intervención de los participantes)</a:t>
            </a:r>
            <a:br>
              <a:rPr lang="es-MX" sz="700" b="1" dirty="0">
                <a:solidFill>
                  <a:schemeClr val="bg1"/>
                </a:solidFill>
                <a:latin typeface="+mn-lt"/>
              </a:rPr>
            </a:br>
            <a:r>
              <a:rPr lang="es-MX" sz="700" b="1" dirty="0">
                <a:solidFill>
                  <a:schemeClr val="bg1"/>
                </a:solidFill>
                <a:latin typeface="+mn-lt"/>
              </a:rPr>
              <a:t> </a:t>
            </a:r>
            <a:br>
              <a:rPr lang="es-MX" sz="700" dirty="0">
                <a:solidFill>
                  <a:schemeClr val="bg1"/>
                </a:solidFill>
                <a:latin typeface="+mn-lt"/>
              </a:rPr>
            </a:br>
            <a:r>
              <a:rPr lang="es-MX" sz="1000" b="1" dirty="0">
                <a:solidFill>
                  <a:schemeClr val="bg1"/>
                </a:solidFill>
                <a:latin typeface="+mn-lt"/>
              </a:rPr>
              <a:t>10. AUTORIDADES LABORALES</a:t>
            </a:r>
            <a:br>
              <a:rPr lang="es-MX" sz="700" dirty="0">
                <a:solidFill>
                  <a:schemeClr val="bg1"/>
                </a:solidFill>
                <a:latin typeface="+mn-lt"/>
              </a:rPr>
            </a:br>
            <a:r>
              <a:rPr lang="es-MX" sz="800" dirty="0">
                <a:solidFill>
                  <a:schemeClr val="bg1"/>
                </a:solidFill>
                <a:latin typeface="+mn-lt"/>
              </a:rPr>
              <a:t>10.1 Pruebas </a:t>
            </a:r>
            <a:br>
              <a:rPr lang="es-MX" sz="800" dirty="0">
                <a:solidFill>
                  <a:schemeClr val="bg1"/>
                </a:solidFill>
                <a:latin typeface="+mn-lt"/>
              </a:rPr>
            </a:br>
            <a:r>
              <a:rPr lang="es-MX" sz="800" dirty="0">
                <a:solidFill>
                  <a:schemeClr val="bg1"/>
                </a:solidFill>
                <a:latin typeface="+mn-lt"/>
              </a:rPr>
              <a:t>10.2 Documental</a:t>
            </a:r>
            <a:br>
              <a:rPr lang="es-MX" sz="800" dirty="0">
                <a:solidFill>
                  <a:schemeClr val="bg1"/>
                </a:solidFill>
                <a:latin typeface="+mn-lt"/>
              </a:rPr>
            </a:br>
            <a:r>
              <a:rPr lang="es-MX" sz="800" dirty="0">
                <a:solidFill>
                  <a:schemeClr val="bg1"/>
                </a:solidFill>
                <a:latin typeface="+mn-lt"/>
              </a:rPr>
              <a:t>10.3 Confesional</a:t>
            </a:r>
            <a:br>
              <a:rPr lang="es-MX" sz="800" dirty="0">
                <a:solidFill>
                  <a:schemeClr val="bg1"/>
                </a:solidFill>
                <a:latin typeface="+mn-lt"/>
              </a:rPr>
            </a:br>
            <a:r>
              <a:rPr lang="es-MX" sz="800" dirty="0">
                <a:solidFill>
                  <a:schemeClr val="bg1"/>
                </a:solidFill>
                <a:latin typeface="+mn-lt"/>
              </a:rPr>
              <a:t>10.4 Testimonial</a:t>
            </a:r>
            <a:br>
              <a:rPr lang="es-MX" sz="800" dirty="0">
                <a:solidFill>
                  <a:schemeClr val="bg1"/>
                </a:solidFill>
                <a:latin typeface="+mn-lt"/>
              </a:rPr>
            </a:br>
            <a:r>
              <a:rPr lang="es-MX" sz="800" dirty="0">
                <a:solidFill>
                  <a:schemeClr val="bg1"/>
                </a:solidFill>
                <a:latin typeface="+mn-lt"/>
              </a:rPr>
              <a:t>10.5 Pericial</a:t>
            </a:r>
            <a:br>
              <a:rPr lang="es-MX" sz="800" dirty="0">
                <a:solidFill>
                  <a:schemeClr val="bg1"/>
                </a:solidFill>
                <a:latin typeface="+mn-lt"/>
              </a:rPr>
            </a:br>
            <a:r>
              <a:rPr lang="es-MX" sz="800" dirty="0">
                <a:solidFill>
                  <a:schemeClr val="bg1"/>
                </a:solidFill>
                <a:latin typeface="+mn-lt"/>
              </a:rPr>
              <a:t>10.6 Presuncional</a:t>
            </a:r>
            <a:br>
              <a:rPr lang="es-MX" sz="800" dirty="0">
                <a:solidFill>
                  <a:schemeClr val="bg1"/>
                </a:solidFill>
                <a:latin typeface="+mn-lt"/>
              </a:rPr>
            </a:br>
            <a:r>
              <a:rPr lang="es-MX" sz="800" dirty="0">
                <a:solidFill>
                  <a:schemeClr val="bg1"/>
                </a:solidFill>
                <a:latin typeface="+mn-lt"/>
              </a:rPr>
              <a:t>10.7 Instrumental de Actuaciones</a:t>
            </a:r>
            <a:br>
              <a:rPr lang="es-MX" sz="800" dirty="0">
                <a:solidFill>
                  <a:schemeClr val="bg1"/>
                </a:solidFill>
                <a:latin typeface="+mn-lt"/>
              </a:rPr>
            </a:br>
            <a:r>
              <a:rPr lang="es-MX" sz="800" dirty="0">
                <a:solidFill>
                  <a:schemeClr val="bg1"/>
                </a:solidFill>
                <a:latin typeface="+mn-lt"/>
              </a:rPr>
              <a:t>10.8 Científicas</a:t>
            </a:r>
            <a:br>
              <a:rPr lang="es-MX" sz="800" dirty="0">
                <a:solidFill>
                  <a:schemeClr val="bg1"/>
                </a:solidFill>
                <a:latin typeface="+mn-lt"/>
              </a:rPr>
            </a:br>
            <a:r>
              <a:rPr lang="es-MX" sz="800" dirty="0">
                <a:solidFill>
                  <a:schemeClr val="bg1"/>
                </a:solidFill>
                <a:latin typeface="+mn-lt"/>
              </a:rPr>
              <a:t> </a:t>
            </a:r>
            <a:br>
              <a:rPr lang="es-MX" sz="700" dirty="0">
                <a:solidFill>
                  <a:schemeClr val="bg1"/>
                </a:solidFill>
                <a:latin typeface="+mn-lt"/>
              </a:rPr>
            </a:br>
            <a:r>
              <a:rPr lang="es-MX" sz="1000" b="1" dirty="0">
                <a:solidFill>
                  <a:schemeClr val="bg1"/>
                </a:solidFill>
                <a:latin typeface="+mn-lt"/>
              </a:rPr>
              <a:t>11. PROCESO Y PROCEDIMIENTO</a:t>
            </a:r>
            <a:br>
              <a:rPr lang="es-MX" sz="700" dirty="0">
                <a:solidFill>
                  <a:schemeClr val="bg1"/>
                </a:solidFill>
                <a:latin typeface="+mn-lt"/>
              </a:rPr>
            </a:br>
            <a:r>
              <a:rPr lang="es-MX" sz="700" b="1" dirty="0">
                <a:solidFill>
                  <a:schemeClr val="bg1"/>
                </a:solidFill>
                <a:latin typeface="+mn-lt"/>
              </a:rPr>
              <a:t> </a:t>
            </a:r>
            <a:br>
              <a:rPr lang="es-MX" sz="700" dirty="0">
                <a:solidFill>
                  <a:schemeClr val="bg1"/>
                </a:solidFill>
                <a:latin typeface="+mn-lt"/>
              </a:rPr>
            </a:br>
            <a:r>
              <a:rPr lang="es-MX" sz="1000" b="1" dirty="0">
                <a:solidFill>
                  <a:schemeClr val="bg1"/>
                </a:solidFill>
                <a:latin typeface="+mn-lt"/>
              </a:rPr>
              <a:t>12.- CONCLUSIONES GRUPALES</a:t>
            </a:r>
            <a:br>
              <a:rPr lang="es-MX" b="1" dirty="0">
                <a:solidFill>
                  <a:schemeClr val="bg1"/>
                </a:solidFill>
                <a:latin typeface="+mn-lt"/>
              </a:rPr>
            </a:b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7326" y="4929457"/>
            <a:ext cx="6915890" cy="1690004"/>
          </a:xfrm>
          <a:solidFill>
            <a:srgbClr val="FFC000"/>
          </a:solidFill>
        </p:spPr>
        <p:txBody>
          <a:bodyPr>
            <a:noAutofit/>
          </a:bodyPr>
          <a:lstStyle/>
          <a:p>
            <a:pPr algn="just"/>
            <a:r>
              <a:rPr lang="es-MX" sz="1800" b="1" dirty="0"/>
              <a:t>OBJETIVO: </a:t>
            </a:r>
            <a:r>
              <a:rPr lang="es-MX" sz="1750" dirty="0"/>
              <a:t>Conocer los cambios de la nueva Reforma Laboral, su correcta interpretación y el gran impacto social. Identificar qué aspectos cambiaron las relaciones de trabajo con las reformas a la Ley Federal de Trabajo. Entender, interpretar y aplicar el correcto funcionamiento del marco jurídico sin ser abogados. Dominar técnicas de negociación, así como implementar y aplicar las nuevas actas administrativas laborales en México.</a:t>
            </a:r>
          </a:p>
          <a:p>
            <a:pPr algn="just"/>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461665"/>
          </a:xfrm>
          <a:prstGeom prst="rect">
            <a:avLst/>
          </a:prstGeom>
          <a:solidFill>
            <a:schemeClr val="tx1"/>
          </a:solidFill>
        </p:spPr>
        <p:txBody>
          <a:bodyPr wrap="square" rtlCol="0">
            <a:spAutoFit/>
          </a:bodyPr>
          <a:lstStyle/>
          <a:p>
            <a:pPr algn="ctr"/>
            <a:r>
              <a:rPr lang="es-MX" sz="2400" b="1" dirty="0">
                <a:solidFill>
                  <a:schemeClr val="bg1"/>
                </a:solidFill>
              </a:rPr>
              <a:t>REFORMA LABORAL APLICADA A LA 4T PARA RRHH</a:t>
            </a:r>
          </a:p>
        </p:txBody>
      </p:sp>
      <p:pic>
        <p:nvPicPr>
          <p:cNvPr id="8" name="Marcador de posición de imagen 7" descr="Imagen que contiene hombre, mujer, gente, jugando&#10;&#10;Descripción generada automáticamente">
            <a:extLst>
              <a:ext uri="{FF2B5EF4-FFF2-40B4-BE49-F238E27FC236}">
                <a16:creationId xmlns:a16="http://schemas.microsoft.com/office/drawing/2014/main" id="{8726E170-79CE-D647-9B19-8C723648466A}"/>
              </a:ext>
            </a:extLst>
          </p:cNvPr>
          <p:cNvPicPr>
            <a:picLocks noGrp="1" noChangeAspect="1"/>
          </p:cNvPicPr>
          <p:nvPr>
            <p:ph type="pic" idx="1"/>
          </p:nvPr>
        </p:nvPicPr>
        <p:blipFill>
          <a:blip r:embed="rId3">
            <a:extLst>
              <a:ext uri="{837473B0-CC2E-450A-ABE3-18F120FF3D39}">
                <a1611:picAttrSrcUrl xmlns:a1611="http://schemas.microsoft.com/office/drawing/2016/11/main" r:id="rId4"/>
              </a:ext>
            </a:extLst>
          </a:blip>
          <a:srcRect t="8708" b="8708"/>
          <a:stretch>
            <a:fillRect/>
          </a:stretch>
        </p:blipFill>
        <p:spPr>
          <a:xfrm>
            <a:off x="5076825" y="700088"/>
            <a:ext cx="6915150" cy="3860800"/>
          </a:xfrm>
        </p:spPr>
      </p:pic>
      <p:sp>
        <p:nvSpPr>
          <p:cNvPr id="10" name="CuadroTexto 9">
            <a:extLst>
              <a:ext uri="{FF2B5EF4-FFF2-40B4-BE49-F238E27FC236}">
                <a16:creationId xmlns:a16="http://schemas.microsoft.com/office/drawing/2014/main" id="{2D6B551B-A4A4-014A-8553-12F20E2E652C}"/>
              </a:ext>
            </a:extLst>
          </p:cNvPr>
          <p:cNvSpPr txBox="1"/>
          <p:nvPr/>
        </p:nvSpPr>
        <p:spPr>
          <a:xfrm>
            <a:off x="5089628" y="1014131"/>
            <a:ext cx="1933575" cy="954107"/>
          </a:xfrm>
          <a:prstGeom prst="rect">
            <a:avLst/>
          </a:prstGeom>
          <a:noFill/>
        </p:spPr>
        <p:txBody>
          <a:bodyPr wrap="square" rtlCol="0">
            <a:spAutoFit/>
          </a:bodyPr>
          <a:lstStyle/>
          <a:p>
            <a:r>
              <a:rPr lang="es-MX" sz="2800" dirty="0">
                <a:solidFill>
                  <a:srgbClr val="FFC000"/>
                </a:solidFill>
                <a:highlight>
                  <a:srgbClr val="000000"/>
                </a:highlight>
              </a:rPr>
              <a:t>PARA NO ABOGADOS</a:t>
            </a:r>
          </a:p>
        </p:txBody>
      </p:sp>
    </p:spTree>
    <p:extLst>
      <p:ext uri="{BB962C8B-B14F-4D97-AF65-F5344CB8AC3E}">
        <p14:creationId xmlns:p14="http://schemas.microsoft.com/office/powerpoint/2010/main" val="2432471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2400" b="1" dirty="0">
                <a:solidFill>
                  <a:schemeClr val="bg1"/>
                </a:solidFill>
                <a:latin typeface="+mn-lt"/>
              </a:rPr>
              <a:t>TEMARIO</a:t>
            </a:r>
            <a:br>
              <a:rPr lang="es-MX" sz="1000" b="1" dirty="0">
                <a:solidFill>
                  <a:schemeClr val="bg1"/>
                </a:solidFill>
                <a:latin typeface="+mn-lt"/>
              </a:rPr>
            </a:br>
            <a:br>
              <a:rPr lang="es-MX" sz="1000" b="1" dirty="0">
                <a:solidFill>
                  <a:schemeClr val="bg1"/>
                </a:solidFill>
                <a:latin typeface="+mn-lt"/>
              </a:rPr>
            </a:br>
            <a:br>
              <a:rPr lang="es-MX" sz="1200" b="1" dirty="0">
                <a:solidFill>
                  <a:schemeClr val="bg1"/>
                </a:solidFill>
                <a:latin typeface="+mn-lt"/>
              </a:rPr>
            </a:br>
            <a:r>
              <a:rPr lang="es-MX" sz="1200" b="1" dirty="0">
                <a:solidFill>
                  <a:schemeClr val="bg1"/>
                </a:solidFill>
                <a:latin typeface="+mn-lt"/>
              </a:rPr>
              <a:t>1. FACTORES ECONÓMICOS, POLÍTICOSOCIALES, PSICOLÓGICOS Y POLÍTICOS</a:t>
            </a:r>
            <a:br>
              <a:rPr lang="es-MX" sz="1200" dirty="0">
                <a:solidFill>
                  <a:schemeClr val="bg1"/>
                </a:solidFill>
                <a:latin typeface="+mn-lt"/>
              </a:rPr>
            </a:br>
            <a:br>
              <a:rPr lang="es-MX" sz="1200" dirty="0">
                <a:solidFill>
                  <a:schemeClr val="bg1"/>
                </a:solidFill>
                <a:latin typeface="+mn-lt"/>
              </a:rPr>
            </a:br>
            <a:r>
              <a:rPr lang="es-MX" sz="1200" b="1" dirty="0">
                <a:solidFill>
                  <a:schemeClr val="bg1"/>
                </a:solidFill>
                <a:latin typeface="+mn-lt"/>
              </a:rPr>
              <a:t>2. DEUDOR</a:t>
            </a:r>
            <a:br>
              <a:rPr lang="es-MX" sz="1200" dirty="0">
                <a:solidFill>
                  <a:schemeClr val="bg1"/>
                </a:solidFill>
                <a:latin typeface="+mn-lt"/>
              </a:rPr>
            </a:br>
            <a:r>
              <a:rPr lang="es-MX" sz="1200" dirty="0">
                <a:solidFill>
                  <a:schemeClr val="bg1"/>
                </a:solidFill>
                <a:latin typeface="+mn-lt"/>
              </a:rPr>
              <a:t>2.1 Tipologías</a:t>
            </a:r>
            <a:br>
              <a:rPr lang="es-MX" sz="1200" dirty="0">
                <a:solidFill>
                  <a:schemeClr val="bg1"/>
                </a:solidFill>
                <a:latin typeface="+mn-lt"/>
              </a:rPr>
            </a:br>
            <a:r>
              <a:rPr lang="es-MX" sz="1200" dirty="0">
                <a:solidFill>
                  <a:schemeClr val="bg1"/>
                </a:solidFill>
                <a:latin typeface="+mn-lt"/>
              </a:rPr>
              <a:t>2.2 Psicología del Deudor</a:t>
            </a:r>
            <a:br>
              <a:rPr lang="es-MX" sz="1200" dirty="0">
                <a:solidFill>
                  <a:schemeClr val="bg1"/>
                </a:solidFill>
                <a:latin typeface="+mn-lt"/>
              </a:rPr>
            </a:br>
            <a:r>
              <a:rPr lang="es-MX" sz="1200" dirty="0">
                <a:solidFill>
                  <a:schemeClr val="bg1"/>
                </a:solidFill>
                <a:latin typeface="+mn-lt"/>
              </a:rPr>
              <a:t>2.3 Actitudes del deudor</a:t>
            </a:r>
            <a:br>
              <a:rPr lang="es-MX" sz="1200" dirty="0">
                <a:solidFill>
                  <a:schemeClr val="bg1"/>
                </a:solidFill>
                <a:latin typeface="+mn-lt"/>
              </a:rPr>
            </a:br>
            <a:r>
              <a:rPr lang="es-MX" sz="1200" dirty="0">
                <a:solidFill>
                  <a:schemeClr val="bg1"/>
                </a:solidFill>
                <a:latin typeface="+mn-lt"/>
              </a:rPr>
              <a:t>2.4 deudores y negociación de pago</a:t>
            </a:r>
            <a:br>
              <a:rPr lang="es-MX" sz="1200" dirty="0">
                <a:solidFill>
                  <a:schemeClr val="bg1"/>
                </a:solidFill>
                <a:latin typeface="+mn-lt"/>
              </a:rPr>
            </a:br>
            <a:r>
              <a:rPr lang="es-MX" sz="1200" dirty="0">
                <a:solidFill>
                  <a:schemeClr val="bg1"/>
                </a:solidFill>
                <a:latin typeface="+mn-lt"/>
              </a:rPr>
              <a:t> </a:t>
            </a:r>
            <a:br>
              <a:rPr lang="es-MX" sz="1200" dirty="0">
                <a:solidFill>
                  <a:schemeClr val="bg1"/>
                </a:solidFill>
                <a:latin typeface="+mn-lt"/>
              </a:rPr>
            </a:br>
            <a:r>
              <a:rPr lang="es-MX" sz="1200" b="1" dirty="0">
                <a:solidFill>
                  <a:schemeClr val="bg1"/>
                </a:solidFill>
                <a:latin typeface="+mn-lt"/>
              </a:rPr>
              <a:t>3. ANALISIS DEL PROBLEMA DE PAGO</a:t>
            </a:r>
            <a:br>
              <a:rPr lang="es-MX" sz="1200" dirty="0">
                <a:solidFill>
                  <a:schemeClr val="bg1"/>
                </a:solidFill>
                <a:latin typeface="+mn-lt"/>
              </a:rPr>
            </a:br>
            <a:r>
              <a:rPr lang="es-MX" sz="1200" dirty="0">
                <a:solidFill>
                  <a:schemeClr val="bg1"/>
                </a:solidFill>
                <a:latin typeface="+mn-lt"/>
              </a:rPr>
              <a:t>3.1 Cartera Vencida</a:t>
            </a:r>
            <a:br>
              <a:rPr lang="es-MX" sz="1200" dirty="0">
                <a:solidFill>
                  <a:schemeClr val="bg1"/>
                </a:solidFill>
                <a:latin typeface="+mn-lt"/>
              </a:rPr>
            </a:br>
            <a:r>
              <a:rPr lang="es-MX" sz="1200" dirty="0">
                <a:solidFill>
                  <a:schemeClr val="bg1"/>
                </a:solidFill>
                <a:latin typeface="+mn-lt"/>
              </a:rPr>
              <a:t>3.2 Opciones para cobrar</a:t>
            </a:r>
            <a:br>
              <a:rPr lang="es-MX" sz="1200" dirty="0">
                <a:solidFill>
                  <a:schemeClr val="bg1"/>
                </a:solidFill>
                <a:latin typeface="+mn-lt"/>
              </a:rPr>
            </a:br>
            <a:r>
              <a:rPr lang="es-MX" sz="1200" dirty="0">
                <a:solidFill>
                  <a:schemeClr val="bg1"/>
                </a:solidFill>
                <a:latin typeface="+mn-lt"/>
              </a:rPr>
              <a:t> </a:t>
            </a:r>
            <a:br>
              <a:rPr lang="es-MX" sz="1200" dirty="0">
                <a:solidFill>
                  <a:schemeClr val="bg1"/>
                </a:solidFill>
                <a:latin typeface="+mn-lt"/>
              </a:rPr>
            </a:br>
            <a:r>
              <a:rPr lang="es-MX" sz="1200" b="1" dirty="0">
                <a:solidFill>
                  <a:schemeClr val="bg1"/>
                </a:solidFill>
                <a:latin typeface="+mn-lt"/>
              </a:rPr>
              <a:t>4. ESTRATEGIA DE COBRANZA</a:t>
            </a:r>
            <a:br>
              <a:rPr lang="es-MX" sz="1200" dirty="0">
                <a:solidFill>
                  <a:schemeClr val="bg1"/>
                </a:solidFill>
                <a:latin typeface="+mn-lt"/>
              </a:rPr>
            </a:br>
            <a:r>
              <a:rPr lang="es-MX" sz="1200" dirty="0">
                <a:solidFill>
                  <a:schemeClr val="bg1"/>
                </a:solidFill>
                <a:latin typeface="+mn-lt"/>
              </a:rPr>
              <a:t>4.1 Análisis estructurado de cobranza telefónica</a:t>
            </a:r>
            <a:br>
              <a:rPr lang="es-MX" sz="1200" dirty="0">
                <a:solidFill>
                  <a:schemeClr val="bg1"/>
                </a:solidFill>
                <a:latin typeface="+mn-lt"/>
              </a:rPr>
            </a:br>
            <a:r>
              <a:rPr lang="es-MX" sz="1200" dirty="0">
                <a:solidFill>
                  <a:schemeClr val="bg1"/>
                </a:solidFill>
                <a:latin typeface="+mn-lt"/>
              </a:rPr>
              <a:t>4.2 Análisis estructurado de cobranza personal</a:t>
            </a:r>
            <a:br>
              <a:rPr lang="es-MX" sz="1200" dirty="0">
                <a:solidFill>
                  <a:schemeClr val="bg1"/>
                </a:solidFill>
                <a:latin typeface="+mn-lt"/>
              </a:rPr>
            </a:br>
            <a:r>
              <a:rPr lang="es-MX" sz="1200" dirty="0">
                <a:solidFill>
                  <a:schemeClr val="bg1"/>
                </a:solidFill>
                <a:latin typeface="+mn-lt"/>
              </a:rPr>
              <a:t> </a:t>
            </a:r>
            <a:br>
              <a:rPr lang="es-MX" sz="1200" dirty="0">
                <a:solidFill>
                  <a:schemeClr val="bg1"/>
                </a:solidFill>
                <a:latin typeface="+mn-lt"/>
              </a:rPr>
            </a:br>
            <a:r>
              <a:rPr lang="es-MX" sz="1200" b="1" dirty="0">
                <a:solidFill>
                  <a:schemeClr val="bg1"/>
                </a:solidFill>
                <a:latin typeface="+mn-lt"/>
              </a:rPr>
              <a:t>5. ORIENTACION Y COACHING</a:t>
            </a:r>
            <a:br>
              <a:rPr lang="es-MX" sz="1200" dirty="0">
                <a:solidFill>
                  <a:schemeClr val="bg1"/>
                </a:solidFill>
                <a:latin typeface="+mn-lt"/>
              </a:rPr>
            </a:br>
            <a:r>
              <a:rPr lang="es-MX" sz="1200" dirty="0">
                <a:solidFill>
                  <a:schemeClr val="bg1"/>
                </a:solidFill>
                <a:latin typeface="+mn-lt"/>
              </a:rPr>
              <a:t>5.1 Estrategia</a:t>
            </a:r>
            <a:br>
              <a:rPr lang="es-MX" sz="1200" dirty="0">
                <a:solidFill>
                  <a:schemeClr val="bg1"/>
                </a:solidFill>
                <a:latin typeface="+mn-lt"/>
              </a:rPr>
            </a:br>
            <a:r>
              <a:rPr lang="es-MX" sz="1200" dirty="0">
                <a:solidFill>
                  <a:schemeClr val="bg1"/>
                </a:solidFill>
                <a:latin typeface="+mn-lt"/>
              </a:rPr>
              <a:t>5.2 Cobradores</a:t>
            </a:r>
            <a:br>
              <a:rPr lang="es-MX" sz="1200" dirty="0">
                <a:solidFill>
                  <a:schemeClr val="bg1"/>
                </a:solidFill>
                <a:latin typeface="+mn-lt"/>
              </a:rPr>
            </a:br>
            <a:r>
              <a:rPr lang="es-MX" sz="1200" dirty="0">
                <a:solidFill>
                  <a:schemeClr val="bg1"/>
                </a:solidFill>
                <a:latin typeface="+mn-lt"/>
              </a:rPr>
              <a:t>5.3 Gestores</a:t>
            </a:r>
            <a:br>
              <a:rPr lang="es-MX" sz="1200" dirty="0">
                <a:solidFill>
                  <a:schemeClr val="bg1"/>
                </a:solidFill>
                <a:latin typeface="+mn-lt"/>
              </a:rPr>
            </a:br>
            <a:r>
              <a:rPr lang="es-MX" sz="1200" dirty="0">
                <a:solidFill>
                  <a:schemeClr val="bg1"/>
                </a:solidFill>
                <a:latin typeface="+mn-lt"/>
              </a:rPr>
              <a:t> </a:t>
            </a:r>
            <a:br>
              <a:rPr lang="es-MX" sz="1200" dirty="0">
                <a:solidFill>
                  <a:schemeClr val="bg1"/>
                </a:solidFill>
                <a:latin typeface="+mn-lt"/>
              </a:rPr>
            </a:br>
            <a:r>
              <a:rPr lang="es-MX" sz="1200" b="1" dirty="0">
                <a:solidFill>
                  <a:schemeClr val="bg1"/>
                </a:solidFill>
                <a:latin typeface="+mn-lt"/>
              </a:rPr>
              <a:t>6. COBRANZA EFECTIVA</a:t>
            </a:r>
            <a:br>
              <a:rPr lang="es-MX" sz="1200" dirty="0">
                <a:solidFill>
                  <a:schemeClr val="bg1"/>
                </a:solidFill>
                <a:latin typeface="+mn-lt"/>
              </a:rPr>
            </a:br>
            <a:r>
              <a:rPr lang="es-MX" sz="1200" dirty="0">
                <a:solidFill>
                  <a:schemeClr val="bg1"/>
                </a:solidFill>
                <a:latin typeface="+mn-lt"/>
              </a:rPr>
              <a:t>6.1 Técnicas de negociación</a:t>
            </a:r>
            <a:br>
              <a:rPr lang="es-MX" sz="1200" dirty="0">
                <a:solidFill>
                  <a:schemeClr val="bg1"/>
                </a:solidFill>
                <a:latin typeface="+mn-lt"/>
              </a:rPr>
            </a:br>
            <a:r>
              <a:rPr lang="es-MX" sz="1200" dirty="0">
                <a:solidFill>
                  <a:schemeClr val="bg1"/>
                </a:solidFill>
                <a:latin typeface="+mn-lt"/>
              </a:rPr>
              <a:t> </a:t>
            </a:r>
            <a:br>
              <a:rPr lang="es-MX" sz="1200" dirty="0">
                <a:solidFill>
                  <a:schemeClr val="bg1"/>
                </a:solidFill>
                <a:latin typeface="+mn-lt"/>
              </a:rPr>
            </a:br>
            <a:r>
              <a:rPr lang="es-MX" sz="1200" b="1" dirty="0">
                <a:solidFill>
                  <a:schemeClr val="bg1"/>
                </a:solidFill>
                <a:latin typeface="+mn-lt"/>
              </a:rPr>
              <a:t>7. JUICIO ORAL MERCANTIL</a:t>
            </a:r>
            <a:br>
              <a:rPr lang="es-MX" sz="1200" dirty="0">
                <a:solidFill>
                  <a:schemeClr val="bg1"/>
                </a:solidFill>
                <a:latin typeface="+mn-lt"/>
              </a:rPr>
            </a:br>
            <a:r>
              <a:rPr lang="es-MX" sz="1200" dirty="0">
                <a:solidFill>
                  <a:schemeClr val="bg1"/>
                </a:solidFill>
                <a:latin typeface="+mn-lt"/>
              </a:rPr>
              <a:t>7.1 Proceso</a:t>
            </a:r>
            <a:br>
              <a:rPr lang="es-MX" sz="1200" dirty="0">
                <a:solidFill>
                  <a:schemeClr val="bg1"/>
                </a:solidFill>
                <a:latin typeface="+mn-lt"/>
              </a:rPr>
            </a:br>
            <a:r>
              <a:rPr lang="es-MX" sz="1200" dirty="0">
                <a:solidFill>
                  <a:schemeClr val="bg1"/>
                </a:solidFill>
                <a:latin typeface="+mn-lt"/>
              </a:rPr>
              <a:t>7.2 Procedimiento</a:t>
            </a:r>
            <a:br>
              <a:rPr lang="es-MX" sz="1200" dirty="0">
                <a:solidFill>
                  <a:schemeClr val="bg1"/>
                </a:solidFill>
                <a:latin typeface="+mn-lt"/>
              </a:rPr>
            </a:br>
            <a:br>
              <a:rPr lang="es-MX" sz="1200" dirty="0">
                <a:solidFill>
                  <a:schemeClr val="bg1"/>
                </a:solidFill>
                <a:latin typeface="+mn-lt"/>
              </a:rPr>
            </a:br>
            <a:r>
              <a:rPr lang="es-MX" sz="1200" b="1" dirty="0">
                <a:solidFill>
                  <a:schemeClr val="bg1"/>
                </a:solidFill>
                <a:latin typeface="+mn-lt"/>
              </a:rPr>
              <a:t>8. CONCLUSIONES GRUPALES Y EVALUACIÓN FINAL</a:t>
            </a:r>
            <a:br>
              <a:rPr lang="es-MX" sz="4400" dirty="0">
                <a:solidFill>
                  <a:schemeClr val="bg1"/>
                </a:solidFill>
              </a:rPr>
            </a:br>
            <a:br>
              <a:rPr lang="es-MX" sz="1000" b="1" dirty="0">
                <a:solidFill>
                  <a:schemeClr val="bg1"/>
                </a:solidFill>
                <a:latin typeface="+mn-lt"/>
              </a:rPr>
            </a:br>
            <a:br>
              <a:rPr lang="es-MX" sz="1000" b="1" dirty="0">
                <a:solidFill>
                  <a:schemeClr val="bg1"/>
                </a:solidFill>
                <a:latin typeface="+mn-lt"/>
              </a:rPr>
            </a:br>
            <a:br>
              <a:rPr lang="es-MX" sz="500" dirty="0">
                <a:solidFill>
                  <a:schemeClr val="bg1"/>
                </a:solidFill>
              </a:rPr>
            </a:br>
            <a:br>
              <a:rPr lang="es-MX" sz="100" dirty="0">
                <a:solidFill>
                  <a:schemeClr val="bg1"/>
                </a:solidFill>
              </a:rPr>
            </a:br>
            <a:br>
              <a:rPr lang="es-MX" sz="600" dirty="0"/>
            </a:b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7326" y="4929457"/>
            <a:ext cx="6915890" cy="1690004"/>
          </a:xfrm>
          <a:solidFill>
            <a:srgbClr val="0968AF"/>
          </a:solidFill>
        </p:spPr>
        <p:txBody>
          <a:bodyPr>
            <a:noAutofit/>
          </a:bodyPr>
          <a:lstStyle/>
          <a:p>
            <a:pPr algn="just"/>
            <a:r>
              <a:rPr lang="es-MX" sz="2000" b="1" dirty="0"/>
              <a:t>OBJETIVO: </a:t>
            </a:r>
            <a:r>
              <a:rPr lang="es-MX" sz="2000" dirty="0"/>
              <a:t>Conocer y dominar de manera asertiva técnicas de negociación para recuperación de cartera vencida, identificar qué aspectos cambiaron las formas de cobranza en época de crisis de pandemia COVID-2019 y dominar técnicas de negociación; como hablar en público, así como detectar los tipos de deudores en México.</a:t>
            </a:r>
          </a:p>
          <a:p>
            <a:pPr algn="just"/>
            <a:r>
              <a:rPr lang="es-MX" sz="2000" b="1" dirty="0"/>
              <a:t> </a:t>
            </a:r>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461665"/>
          </a:xfrm>
          <a:prstGeom prst="rect">
            <a:avLst/>
          </a:prstGeom>
          <a:solidFill>
            <a:schemeClr val="tx1"/>
          </a:solidFill>
        </p:spPr>
        <p:txBody>
          <a:bodyPr wrap="square" rtlCol="0">
            <a:spAutoFit/>
          </a:bodyPr>
          <a:lstStyle/>
          <a:p>
            <a:pPr algn="ctr"/>
            <a:r>
              <a:rPr lang="es-MX" sz="2400" b="1" dirty="0">
                <a:solidFill>
                  <a:schemeClr val="bg1"/>
                </a:solidFill>
              </a:rPr>
              <a:t>TÉCNICAS DE COBRANZA EN ÉPOCA DE CRISIS</a:t>
            </a:r>
          </a:p>
        </p:txBody>
      </p:sp>
      <p:pic>
        <p:nvPicPr>
          <p:cNvPr id="12" name="Marcador de posición de imagen 11" descr="Imagen que contiene persona, posando, sostener, hombre&#10;&#10;Descripción generada automáticamente">
            <a:extLst>
              <a:ext uri="{FF2B5EF4-FFF2-40B4-BE49-F238E27FC236}">
                <a16:creationId xmlns:a16="http://schemas.microsoft.com/office/drawing/2014/main" id="{7D9C5F00-6AD1-4C4F-980F-EFFE49E1E83B}"/>
              </a:ext>
            </a:extLst>
          </p:cNvPr>
          <p:cNvPicPr>
            <a:picLocks noGrp="1" noChangeAspect="1"/>
          </p:cNvPicPr>
          <p:nvPr>
            <p:ph type="pic" idx="1"/>
          </p:nvPr>
        </p:nvPicPr>
        <p:blipFill>
          <a:blip r:embed="rId3">
            <a:extLst>
              <a:ext uri="{837473B0-CC2E-450A-ABE3-18F120FF3D39}">
                <a1611:picAttrSrcUrl xmlns:a1611="http://schemas.microsoft.com/office/drawing/2016/11/main" r:id="rId4"/>
              </a:ext>
            </a:extLst>
          </a:blip>
          <a:srcRect t="8148" b="8148"/>
          <a:stretch>
            <a:fillRect/>
          </a:stretch>
        </p:blipFill>
        <p:spPr>
          <a:xfrm>
            <a:off x="5076825" y="700088"/>
            <a:ext cx="6915150" cy="3860800"/>
          </a:xfrm>
        </p:spPr>
      </p:pic>
    </p:spTree>
    <p:extLst>
      <p:ext uri="{BB962C8B-B14F-4D97-AF65-F5344CB8AC3E}">
        <p14:creationId xmlns:p14="http://schemas.microsoft.com/office/powerpoint/2010/main" val="1404613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2400" b="1" dirty="0">
                <a:solidFill>
                  <a:schemeClr val="bg1"/>
                </a:solidFill>
                <a:latin typeface="+mn-lt"/>
              </a:rPr>
              <a:t>TEMARIO</a:t>
            </a:r>
            <a:br>
              <a:rPr lang="es-MX" sz="2400" b="1" dirty="0">
                <a:solidFill>
                  <a:schemeClr val="bg1"/>
                </a:solidFill>
                <a:latin typeface="+mn-lt"/>
              </a:rPr>
            </a:br>
            <a:br>
              <a:rPr lang="es-MX" sz="1000" b="1" dirty="0">
                <a:solidFill>
                  <a:schemeClr val="bg1"/>
                </a:solidFill>
                <a:latin typeface="+mn-lt"/>
              </a:rPr>
            </a:br>
            <a:r>
              <a:rPr lang="es-MX" sz="1400" b="1" dirty="0">
                <a:solidFill>
                  <a:schemeClr val="bg1"/>
                </a:solidFill>
                <a:latin typeface="+mn-lt"/>
              </a:rPr>
              <a:t>TEMA1. NEGOCIACIÓN</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¿Qué es la Negociación?</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¿Qué es negociamos?</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¿Cuándo negociamos?</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¿Con quién y cómo negociamos?</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Principios básicos de Negociación</a:t>
            </a:r>
            <a:br>
              <a:rPr lang="es-MX" sz="1200" dirty="0">
                <a:solidFill>
                  <a:schemeClr val="bg1"/>
                </a:solidFill>
                <a:latin typeface="+mn-lt"/>
              </a:rPr>
            </a:br>
            <a:r>
              <a:rPr lang="es-MX" sz="1200" dirty="0">
                <a:solidFill>
                  <a:schemeClr val="bg1"/>
                </a:solidFill>
                <a:latin typeface="+mn-lt"/>
              </a:rPr>
              <a:t> </a:t>
            </a:r>
            <a:br>
              <a:rPr lang="es-MX" sz="1200" dirty="0">
                <a:solidFill>
                  <a:schemeClr val="bg1"/>
                </a:solidFill>
                <a:latin typeface="+mn-lt"/>
              </a:rPr>
            </a:br>
            <a:r>
              <a:rPr lang="es-MX" sz="1400" b="1" dirty="0">
                <a:solidFill>
                  <a:schemeClr val="bg1"/>
                </a:solidFill>
                <a:latin typeface="+mn-lt"/>
              </a:rPr>
              <a:t>TEMA 2. TIPOS DE NEGOCIACIÓN</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¿Cuántos tipos de negociación existen?</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Negociación Distributiva</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Negociación Integrativa</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¿Con cuál de los dos tipos de Negociación te identificas?</a:t>
            </a:r>
            <a:br>
              <a:rPr lang="es-MX" sz="1200" dirty="0">
                <a:solidFill>
                  <a:schemeClr val="bg1"/>
                </a:solidFill>
                <a:latin typeface="+mn-lt"/>
              </a:rPr>
            </a:br>
            <a:r>
              <a:rPr lang="es-MX" sz="1200" dirty="0">
                <a:solidFill>
                  <a:schemeClr val="bg1"/>
                </a:solidFill>
                <a:latin typeface="+mn-lt"/>
              </a:rPr>
              <a:t> </a:t>
            </a:r>
            <a:br>
              <a:rPr lang="es-MX" sz="1200" dirty="0">
                <a:solidFill>
                  <a:schemeClr val="bg1"/>
                </a:solidFill>
                <a:latin typeface="+mn-lt"/>
              </a:rPr>
            </a:br>
            <a:r>
              <a:rPr lang="es-MX" sz="1400" b="1" dirty="0">
                <a:solidFill>
                  <a:schemeClr val="bg1"/>
                </a:solidFill>
                <a:latin typeface="+mn-lt"/>
              </a:rPr>
              <a:t>TEMA 3. TEST DEL NEGOCIADOR ¿QUÉ TIPO DE NEGOCIADOR ERES?</a:t>
            </a:r>
            <a:br>
              <a:rPr lang="es-MX" sz="1200" b="1" dirty="0">
                <a:solidFill>
                  <a:schemeClr val="bg1"/>
                </a:solidFill>
                <a:latin typeface="+mn-lt"/>
              </a:rPr>
            </a:br>
            <a:r>
              <a:rPr lang="es-MX" sz="1200" dirty="0">
                <a:solidFill>
                  <a:schemeClr val="bg1"/>
                </a:solidFill>
              </a:rPr>
              <a:t>✦ </a:t>
            </a:r>
            <a:r>
              <a:rPr lang="es-MX" sz="1200" dirty="0">
                <a:solidFill>
                  <a:schemeClr val="bg1"/>
                </a:solidFill>
                <a:latin typeface="+mn-lt"/>
              </a:rPr>
              <a:t>Aplicación y análisis del Pre-test del Negociador</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Tipos de Negociador</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El Negociador ideal</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Aplicación del Post-test del Negociador</a:t>
            </a:r>
            <a:br>
              <a:rPr lang="es-MX" sz="1200" dirty="0">
                <a:solidFill>
                  <a:schemeClr val="bg1"/>
                </a:solidFill>
                <a:latin typeface="+mn-lt"/>
              </a:rPr>
            </a:br>
            <a:r>
              <a:rPr lang="es-MX" sz="1200" dirty="0">
                <a:solidFill>
                  <a:schemeClr val="bg1"/>
                </a:solidFill>
                <a:latin typeface="+mn-lt"/>
              </a:rPr>
              <a:t> </a:t>
            </a:r>
            <a:br>
              <a:rPr lang="es-MX" sz="1200" dirty="0">
                <a:solidFill>
                  <a:schemeClr val="bg1"/>
                </a:solidFill>
                <a:latin typeface="+mn-lt"/>
              </a:rPr>
            </a:br>
            <a:r>
              <a:rPr lang="es-MX" sz="1400" b="1" dirty="0">
                <a:solidFill>
                  <a:schemeClr val="bg1"/>
                </a:solidFill>
                <a:latin typeface="+mn-lt"/>
              </a:rPr>
              <a:t>TEMA 4. NEGOCIACIÓN DISTRIBUTIVA/ GANAR-PERDER</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Posiciones</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¿Quién gana y quién pierde?</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Posiciones vs Intereses</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El cierre y el acuerdo</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Beneficios de la Negociación Distributiva</a:t>
            </a:r>
            <a:br>
              <a:rPr lang="es-MX" sz="1200" dirty="0">
                <a:solidFill>
                  <a:schemeClr val="bg1"/>
                </a:solidFill>
                <a:latin typeface="+mn-lt"/>
              </a:rPr>
            </a:br>
            <a:r>
              <a:rPr lang="es-MX" sz="1200" dirty="0">
                <a:solidFill>
                  <a:schemeClr val="bg1"/>
                </a:solidFill>
                <a:latin typeface="+mn-lt"/>
              </a:rPr>
              <a:t> </a:t>
            </a:r>
            <a:br>
              <a:rPr lang="es-MX" sz="1200" dirty="0">
                <a:solidFill>
                  <a:schemeClr val="bg1"/>
                </a:solidFill>
                <a:latin typeface="+mn-lt"/>
              </a:rPr>
            </a:br>
            <a:r>
              <a:rPr lang="es-MX" sz="1400" b="1" dirty="0">
                <a:solidFill>
                  <a:schemeClr val="bg1"/>
                </a:solidFill>
                <a:latin typeface="+mn-lt"/>
              </a:rPr>
              <a:t>TEMA 5. NEGOCIACIÓN INTEGRATIVA/GANAR-GANAR</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Intereses</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¿Quiénes ganan?</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Intereses vs Posiciones</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Beneficios de la Negociación Integrativa</a:t>
            </a:r>
            <a:br>
              <a:rPr lang="es-MX" sz="1200" dirty="0">
                <a:solidFill>
                  <a:schemeClr val="bg1"/>
                </a:solidFill>
                <a:latin typeface="+mn-lt"/>
              </a:rPr>
            </a:br>
            <a:r>
              <a:rPr lang="es-MX" sz="1200" dirty="0">
                <a:solidFill>
                  <a:schemeClr val="bg1"/>
                </a:solidFill>
              </a:rPr>
              <a:t>✦ </a:t>
            </a:r>
            <a:r>
              <a:rPr lang="es-MX" sz="1200" dirty="0">
                <a:solidFill>
                  <a:schemeClr val="bg1"/>
                </a:solidFill>
                <a:latin typeface="+mn-lt"/>
              </a:rPr>
              <a:t>Tips para negociar de forma Integrativa</a:t>
            </a:r>
            <a:br>
              <a:rPr lang="es-MX" sz="1000" b="1" dirty="0">
                <a:solidFill>
                  <a:schemeClr val="bg1"/>
                </a:solidFill>
                <a:latin typeface="+mn-lt"/>
              </a:rPr>
            </a:br>
            <a:br>
              <a:rPr lang="es-MX" sz="600" dirty="0"/>
            </a:b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7326" y="4929457"/>
            <a:ext cx="6915890" cy="1690004"/>
          </a:xfrm>
          <a:solidFill>
            <a:srgbClr val="1AC2C9"/>
          </a:solidFill>
        </p:spPr>
        <p:txBody>
          <a:bodyPr>
            <a:noAutofit/>
          </a:bodyPr>
          <a:lstStyle/>
          <a:p>
            <a:pPr algn="just"/>
            <a:r>
              <a:rPr lang="es-MX" sz="2000" b="1" dirty="0"/>
              <a:t>OBJETIVO: </a:t>
            </a:r>
            <a:r>
              <a:rPr lang="es-MX" sz="2000" dirty="0"/>
              <a:t>Al término del curso, el participante será capaz de identificar y utilizar los elementos de la Negociación para reconocer sus beneficios para todas las partes, identificando qué tipo de negociador soy para obtener mejores resultados durante una Negociación.</a:t>
            </a:r>
          </a:p>
          <a:p>
            <a:pPr algn="just"/>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461665"/>
          </a:xfrm>
          <a:prstGeom prst="rect">
            <a:avLst/>
          </a:prstGeom>
          <a:solidFill>
            <a:schemeClr val="tx1"/>
          </a:solidFill>
        </p:spPr>
        <p:txBody>
          <a:bodyPr wrap="square" rtlCol="0">
            <a:spAutoFit/>
          </a:bodyPr>
          <a:lstStyle/>
          <a:p>
            <a:pPr algn="ctr"/>
            <a:r>
              <a:rPr lang="es-MX" sz="2400" b="1" dirty="0">
                <a:solidFill>
                  <a:schemeClr val="bg1"/>
                </a:solidFill>
              </a:rPr>
              <a:t>EL ABC DE LA NEGOCIACIÓN</a:t>
            </a:r>
          </a:p>
        </p:txBody>
      </p:sp>
      <p:pic>
        <p:nvPicPr>
          <p:cNvPr id="6" name="Marcador de posición de imagen 5" descr="Grupo de personas que se comunican en torno a una mesa">
            <a:extLst>
              <a:ext uri="{FF2B5EF4-FFF2-40B4-BE49-F238E27FC236}">
                <a16:creationId xmlns:a16="http://schemas.microsoft.com/office/drawing/2014/main" id="{FE3102FD-CB3D-CB44-B35B-D32305BB9054}"/>
              </a:ext>
            </a:extLst>
          </p:cNvPr>
          <p:cNvPicPr>
            <a:picLocks noGrp="1" noChangeAspect="1"/>
          </p:cNvPicPr>
          <p:nvPr>
            <p:ph type="pic" idx="1"/>
          </p:nvPr>
        </p:nvPicPr>
        <p:blipFill>
          <a:blip r:embed="rId2"/>
          <a:srcRect t="8168" b="8168"/>
          <a:stretch>
            <a:fillRect/>
          </a:stretch>
        </p:blipFill>
        <p:spPr>
          <a:xfrm>
            <a:off x="5076825" y="700088"/>
            <a:ext cx="6915150" cy="3860800"/>
          </a:xfrm>
        </p:spPr>
      </p:pic>
    </p:spTree>
    <p:extLst>
      <p:ext uri="{BB962C8B-B14F-4D97-AF65-F5344CB8AC3E}">
        <p14:creationId xmlns:p14="http://schemas.microsoft.com/office/powerpoint/2010/main" val="5518218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pPr lvl="0">
              <a:lnSpc>
                <a:spcPct val="100000"/>
              </a:lnSpc>
            </a:pP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2400" b="1" dirty="0">
                <a:solidFill>
                  <a:schemeClr val="bg1"/>
                </a:solidFill>
                <a:latin typeface="+mn-lt"/>
              </a:rPr>
              <a:t>TEMARIO</a:t>
            </a:r>
            <a:br>
              <a:rPr lang="es-MX" sz="1000" b="1" dirty="0">
                <a:solidFill>
                  <a:schemeClr val="bg1"/>
                </a:solidFill>
                <a:latin typeface="+mn-lt"/>
              </a:rPr>
            </a:br>
            <a:br>
              <a:rPr lang="es-MX" sz="1000" b="1" dirty="0">
                <a:solidFill>
                  <a:schemeClr val="bg1"/>
                </a:solidFill>
                <a:latin typeface="+mn-lt"/>
              </a:rPr>
            </a:br>
            <a:r>
              <a:rPr lang="es-MX" sz="1400" b="1" dirty="0">
                <a:solidFill>
                  <a:schemeClr val="bg1"/>
                </a:solidFill>
                <a:latin typeface="+mn-lt"/>
              </a:rPr>
              <a:t>1. ALGUNOS CONCEPTOS PARA REVISAR</a:t>
            </a:r>
            <a:br>
              <a:rPr lang="es-MX" sz="1050" b="1" dirty="0">
                <a:solidFill>
                  <a:schemeClr val="bg1"/>
                </a:solidFill>
                <a:latin typeface="+mn-lt"/>
              </a:rPr>
            </a:br>
            <a:r>
              <a:rPr lang="es-MX" sz="1050" dirty="0">
                <a:solidFill>
                  <a:schemeClr val="bg1"/>
                </a:solidFill>
                <a:latin typeface="+mn-lt"/>
              </a:rPr>
              <a:t>1.1 Impacto de la crisis en el Espacio – tiempo</a:t>
            </a:r>
            <a:br>
              <a:rPr lang="es-MX" sz="1050" dirty="0">
                <a:solidFill>
                  <a:schemeClr val="bg1"/>
                </a:solidFill>
                <a:latin typeface="+mn-lt"/>
              </a:rPr>
            </a:br>
            <a:r>
              <a:rPr lang="es-MX" sz="1050" dirty="0">
                <a:solidFill>
                  <a:schemeClr val="bg1"/>
                </a:solidFill>
                <a:latin typeface="+mn-lt"/>
              </a:rPr>
              <a:t>1.2 Ejercicio personal para entender la arquitectura de tu día a día</a:t>
            </a:r>
            <a:br>
              <a:rPr lang="es-MX" sz="1050" dirty="0">
                <a:solidFill>
                  <a:schemeClr val="bg1"/>
                </a:solidFill>
                <a:latin typeface="+mn-lt"/>
              </a:rPr>
            </a:br>
            <a:r>
              <a:rPr lang="es-MX" sz="1050" dirty="0">
                <a:solidFill>
                  <a:schemeClr val="bg1"/>
                </a:solidFill>
                <a:latin typeface="+mn-lt"/>
              </a:rPr>
              <a:t>1.3 ¡Muévete!, El cambio, la constante en nuestra vida</a:t>
            </a:r>
            <a:br>
              <a:rPr lang="es-MX" sz="1050" dirty="0">
                <a:solidFill>
                  <a:schemeClr val="bg1"/>
                </a:solidFill>
                <a:latin typeface="+mn-lt"/>
              </a:rPr>
            </a:br>
            <a:r>
              <a:rPr lang="es-MX" sz="1050" dirty="0">
                <a:solidFill>
                  <a:schemeClr val="bg1"/>
                </a:solidFill>
                <a:latin typeface="+mn-lt"/>
              </a:rPr>
              <a:t>1.4 Los límites entre lo personal y lo laboral</a:t>
            </a:r>
            <a:br>
              <a:rPr lang="es-MX" sz="1050" b="1" dirty="0">
                <a:solidFill>
                  <a:schemeClr val="bg1"/>
                </a:solidFill>
                <a:latin typeface="+mn-lt"/>
              </a:rPr>
            </a:br>
            <a:r>
              <a:rPr lang="es-MX" sz="1050" b="1" dirty="0">
                <a:solidFill>
                  <a:schemeClr val="bg1"/>
                </a:solidFill>
                <a:latin typeface="+mn-lt"/>
              </a:rPr>
              <a:t> </a:t>
            </a:r>
            <a:br>
              <a:rPr lang="es-MX" sz="1050" b="1" dirty="0">
                <a:solidFill>
                  <a:schemeClr val="bg1"/>
                </a:solidFill>
                <a:latin typeface="+mn-lt"/>
              </a:rPr>
            </a:br>
            <a:r>
              <a:rPr lang="es-MX" sz="1400" b="1" dirty="0">
                <a:solidFill>
                  <a:schemeClr val="bg1"/>
                </a:solidFill>
                <a:latin typeface="+mn-lt"/>
              </a:rPr>
              <a:t>2. COMPRENSIÓN Y DISEÑO ARQUITECTÓNICO DEL TIEMPO ENUN DÍA DE TRABAJO</a:t>
            </a:r>
            <a:br>
              <a:rPr lang="es-MX" sz="1050" b="1" dirty="0">
                <a:solidFill>
                  <a:schemeClr val="bg1"/>
                </a:solidFill>
                <a:latin typeface="+mn-lt"/>
              </a:rPr>
            </a:br>
            <a:r>
              <a:rPr lang="es-MX" sz="1050" dirty="0">
                <a:solidFill>
                  <a:schemeClr val="bg1"/>
                </a:solidFill>
                <a:latin typeface="+mn-lt"/>
              </a:rPr>
              <a:t>2.1 La cronofágia los cronófagos y los viejos paradigmas</a:t>
            </a:r>
            <a:br>
              <a:rPr lang="es-MX" sz="1050" dirty="0">
                <a:solidFill>
                  <a:schemeClr val="bg1"/>
                </a:solidFill>
                <a:latin typeface="+mn-lt"/>
              </a:rPr>
            </a:br>
            <a:r>
              <a:rPr lang="es-MX" sz="1050" dirty="0">
                <a:solidFill>
                  <a:schemeClr val="bg1"/>
                </a:solidFill>
                <a:latin typeface="+mn-lt"/>
              </a:rPr>
              <a:t>2.2 ¿Cómo dar un mejor diseño arquitectónico a tu día?Hay un tiempo para todo</a:t>
            </a:r>
            <a:br>
              <a:rPr lang="es-MX" sz="1050" dirty="0">
                <a:solidFill>
                  <a:schemeClr val="bg1"/>
                </a:solidFill>
                <a:latin typeface="+mn-lt"/>
              </a:rPr>
            </a:br>
            <a:r>
              <a:rPr lang="es-MX" sz="1050" dirty="0">
                <a:solidFill>
                  <a:schemeClr val="bg1"/>
                </a:solidFill>
                <a:latin typeface="+mn-lt"/>
              </a:rPr>
              <a:t>   2.2.1 Tiempo activo y tiempo inactivo</a:t>
            </a:r>
            <a:br>
              <a:rPr lang="es-MX" sz="1050" dirty="0">
                <a:solidFill>
                  <a:schemeClr val="bg1"/>
                </a:solidFill>
                <a:latin typeface="+mn-lt"/>
              </a:rPr>
            </a:br>
            <a:r>
              <a:rPr lang="es-MX" sz="1050" dirty="0">
                <a:solidFill>
                  <a:schemeClr val="bg1"/>
                </a:solidFill>
                <a:latin typeface="+mn-lt"/>
              </a:rPr>
              <a:t>   2.2.2 Reactividad, proactividad y obligaciones sin valor</a:t>
            </a:r>
            <a:br>
              <a:rPr lang="es-MX" sz="1050" dirty="0">
                <a:solidFill>
                  <a:schemeClr val="bg1"/>
                </a:solidFill>
                <a:latin typeface="+mn-lt"/>
              </a:rPr>
            </a:br>
            <a:r>
              <a:rPr lang="es-MX" sz="1050" dirty="0">
                <a:solidFill>
                  <a:schemeClr val="bg1"/>
                </a:solidFill>
                <a:latin typeface="+mn-lt"/>
              </a:rPr>
              <a:t>   2.2.3 Tiempo de concentración y aprendizaje</a:t>
            </a:r>
            <a:br>
              <a:rPr lang="es-MX" sz="1050" dirty="0">
                <a:solidFill>
                  <a:schemeClr val="bg1"/>
                </a:solidFill>
                <a:latin typeface="+mn-lt"/>
              </a:rPr>
            </a:br>
            <a:r>
              <a:rPr lang="es-MX" sz="1050" dirty="0">
                <a:solidFill>
                  <a:schemeClr val="bg1"/>
                </a:solidFill>
                <a:latin typeface="+mn-lt"/>
              </a:rPr>
              <a:t>   2.2.4 Tiempo de desconección</a:t>
            </a:r>
            <a:br>
              <a:rPr lang="es-MX" sz="1050" dirty="0">
                <a:solidFill>
                  <a:schemeClr val="bg1"/>
                </a:solidFill>
                <a:latin typeface="+mn-lt"/>
              </a:rPr>
            </a:br>
            <a:r>
              <a:rPr lang="es-MX" sz="1050" dirty="0">
                <a:solidFill>
                  <a:schemeClr val="bg1"/>
                </a:solidFill>
                <a:latin typeface="+mn-lt"/>
              </a:rPr>
              <a:t>   2.2.5 Tiempo de conexión con lo personal</a:t>
            </a:r>
            <a:br>
              <a:rPr lang="es-MX" sz="1050" dirty="0">
                <a:solidFill>
                  <a:schemeClr val="bg1"/>
                </a:solidFill>
                <a:latin typeface="+mn-lt"/>
              </a:rPr>
            </a:br>
            <a:r>
              <a:rPr lang="es-MX" sz="1050" dirty="0">
                <a:solidFill>
                  <a:schemeClr val="bg1"/>
                </a:solidFill>
                <a:latin typeface="+mn-lt"/>
              </a:rPr>
              <a:t>   2.2.6 Tiempo de control auditoria personal</a:t>
            </a:r>
            <a:br>
              <a:rPr lang="es-MX" sz="1050" b="1" dirty="0">
                <a:solidFill>
                  <a:schemeClr val="bg1"/>
                </a:solidFill>
                <a:latin typeface="+mn-lt"/>
              </a:rPr>
            </a:br>
            <a:r>
              <a:rPr lang="es-MX" sz="1050" b="1" dirty="0">
                <a:solidFill>
                  <a:schemeClr val="bg1"/>
                </a:solidFill>
                <a:latin typeface="+mn-lt"/>
              </a:rPr>
              <a:t> </a:t>
            </a:r>
            <a:br>
              <a:rPr lang="es-MX" sz="1050" b="1" dirty="0">
                <a:solidFill>
                  <a:schemeClr val="bg1"/>
                </a:solidFill>
                <a:latin typeface="+mn-lt"/>
              </a:rPr>
            </a:br>
            <a:r>
              <a:rPr lang="es-MX" sz="1400" b="1" dirty="0">
                <a:solidFill>
                  <a:schemeClr val="bg1"/>
                </a:solidFill>
                <a:latin typeface="+mn-lt"/>
              </a:rPr>
              <a:t>3. RUTINAS PARA LA MEJORA CONTINUA </a:t>
            </a:r>
            <a:br>
              <a:rPr lang="es-MX" sz="1050" b="1" dirty="0">
                <a:solidFill>
                  <a:schemeClr val="bg1"/>
                </a:solidFill>
                <a:latin typeface="+mn-lt"/>
              </a:rPr>
            </a:br>
            <a:r>
              <a:rPr lang="es-MX" sz="1100" dirty="0">
                <a:solidFill>
                  <a:schemeClr val="bg1"/>
                </a:solidFill>
                <a:latin typeface="+mn-lt"/>
              </a:rPr>
              <a:t>3.1 Ámbito personal</a:t>
            </a:r>
            <a:br>
              <a:rPr lang="es-MX" sz="1050" b="1" dirty="0">
                <a:solidFill>
                  <a:schemeClr val="bg1"/>
                </a:solidFill>
                <a:latin typeface="+mn-lt"/>
              </a:rPr>
            </a:br>
            <a:r>
              <a:rPr lang="es-MX" sz="1050" b="1" dirty="0">
                <a:solidFill>
                  <a:schemeClr val="bg1"/>
                </a:solidFill>
                <a:latin typeface="+mn-lt"/>
              </a:rPr>
              <a:t>   </a:t>
            </a:r>
            <a:r>
              <a:rPr lang="es-MX" sz="1050" dirty="0">
                <a:solidFill>
                  <a:schemeClr val="bg1"/>
                </a:solidFill>
                <a:latin typeface="+mn-lt"/>
              </a:rPr>
              <a:t>3.1.1 Establecimiento de nuevas rutinas, hábitos, creencias y actitudes, </a:t>
            </a:r>
            <a:br>
              <a:rPr lang="es-MX" sz="1050" dirty="0">
                <a:solidFill>
                  <a:schemeClr val="bg1"/>
                </a:solidFill>
                <a:latin typeface="+mn-lt"/>
              </a:rPr>
            </a:br>
            <a:r>
              <a:rPr lang="es-MX" sz="1050" dirty="0">
                <a:solidFill>
                  <a:schemeClr val="bg1"/>
                </a:solidFill>
                <a:latin typeface="+mn-lt"/>
              </a:rPr>
              <a:t>   3.1.2 Lo urgente y lo importante</a:t>
            </a:r>
            <a:br>
              <a:rPr lang="es-MX" sz="1050" dirty="0">
                <a:solidFill>
                  <a:schemeClr val="bg1"/>
                </a:solidFill>
                <a:latin typeface="+mn-lt"/>
              </a:rPr>
            </a:br>
            <a:r>
              <a:rPr lang="es-MX" sz="1050" dirty="0">
                <a:solidFill>
                  <a:schemeClr val="bg1"/>
                </a:solidFill>
                <a:latin typeface="+mn-lt"/>
              </a:rPr>
              <a:t>   3.1.3 Listas diarias y manejo de la agenda</a:t>
            </a:r>
            <a:br>
              <a:rPr lang="es-MX" sz="1050" dirty="0">
                <a:solidFill>
                  <a:schemeClr val="bg1"/>
                </a:solidFill>
                <a:latin typeface="+mn-lt"/>
              </a:rPr>
            </a:br>
            <a:r>
              <a:rPr lang="es-MX" sz="1100" dirty="0">
                <a:solidFill>
                  <a:schemeClr val="bg1"/>
                </a:solidFill>
                <a:latin typeface="+mn-lt"/>
              </a:rPr>
              <a:t>3.2 Ámbito laboral</a:t>
            </a:r>
            <a:br>
              <a:rPr lang="es-MX" sz="1050" dirty="0">
                <a:solidFill>
                  <a:schemeClr val="bg1"/>
                </a:solidFill>
                <a:latin typeface="+mn-lt"/>
              </a:rPr>
            </a:br>
            <a:r>
              <a:rPr lang="es-MX" sz="1050" dirty="0">
                <a:solidFill>
                  <a:schemeClr val="bg1"/>
                </a:solidFill>
                <a:latin typeface="+mn-lt"/>
              </a:rPr>
              <a:t>   3.2.1 Actitud, motor para la satisfacción</a:t>
            </a:r>
            <a:br>
              <a:rPr lang="es-MX" sz="1050" dirty="0">
                <a:solidFill>
                  <a:schemeClr val="bg1"/>
                </a:solidFill>
                <a:latin typeface="+mn-lt"/>
              </a:rPr>
            </a:br>
            <a:r>
              <a:rPr lang="es-MX" sz="1050" dirty="0">
                <a:solidFill>
                  <a:schemeClr val="bg1"/>
                </a:solidFill>
                <a:latin typeface="+mn-lt"/>
              </a:rPr>
              <a:t>   3.2.2 Dirección</a:t>
            </a:r>
            <a:br>
              <a:rPr lang="es-MX" sz="1050" dirty="0">
                <a:solidFill>
                  <a:schemeClr val="bg1"/>
                </a:solidFill>
                <a:latin typeface="+mn-lt"/>
              </a:rPr>
            </a:br>
            <a:r>
              <a:rPr lang="es-MX" sz="1050" dirty="0">
                <a:solidFill>
                  <a:schemeClr val="bg1"/>
                </a:solidFill>
                <a:latin typeface="+mn-lt"/>
              </a:rPr>
              <a:t>   3.2.3 Organización</a:t>
            </a:r>
            <a:br>
              <a:rPr lang="es-MX" sz="1050" dirty="0">
                <a:solidFill>
                  <a:schemeClr val="bg1"/>
                </a:solidFill>
                <a:latin typeface="+mn-lt"/>
              </a:rPr>
            </a:br>
            <a:r>
              <a:rPr lang="es-MX" sz="1050" dirty="0">
                <a:solidFill>
                  <a:schemeClr val="bg1"/>
                </a:solidFill>
                <a:latin typeface="+mn-lt"/>
              </a:rPr>
              <a:t>   3.2.3 Acción</a:t>
            </a:r>
            <a:br>
              <a:rPr lang="es-MX" sz="1050" dirty="0">
                <a:solidFill>
                  <a:schemeClr val="bg1"/>
                </a:solidFill>
                <a:latin typeface="+mn-lt"/>
              </a:rPr>
            </a:br>
            <a:r>
              <a:rPr lang="es-MX" sz="1050" dirty="0">
                <a:solidFill>
                  <a:schemeClr val="bg1"/>
                </a:solidFill>
                <a:latin typeface="+mn-lt"/>
              </a:rPr>
              <a:t>   3.2.4 Principios para el adecuado manejo del mundo virtual: Reuniones, equipos, objetivos</a:t>
            </a:r>
            <a:br>
              <a:rPr lang="es-MX" sz="1050" dirty="0">
                <a:solidFill>
                  <a:schemeClr val="bg1"/>
                </a:solidFill>
                <a:latin typeface="+mn-lt"/>
              </a:rPr>
            </a:br>
            <a:r>
              <a:rPr lang="es-MX" sz="1050" dirty="0">
                <a:solidFill>
                  <a:schemeClr val="bg1"/>
                </a:solidFill>
                <a:latin typeface="+mn-lt"/>
              </a:rPr>
              <a:t>3.3 Aplicaciones que ayudan en la administración de nuestras actividades</a:t>
            </a:r>
            <a:br>
              <a:rPr lang="es-MX" sz="1000" b="1" dirty="0">
                <a:solidFill>
                  <a:schemeClr val="bg1"/>
                </a:solidFill>
                <a:latin typeface="+mn-lt"/>
              </a:rPr>
            </a:br>
            <a:br>
              <a:rPr lang="es-MX" sz="1000" b="1" dirty="0">
                <a:solidFill>
                  <a:schemeClr val="bg1"/>
                </a:solidFill>
                <a:latin typeface="+mn-lt"/>
              </a:rPr>
            </a:br>
            <a:br>
              <a:rPr lang="es-MX" sz="500" dirty="0">
                <a:solidFill>
                  <a:schemeClr val="bg1"/>
                </a:solidFill>
              </a:rPr>
            </a:br>
            <a:br>
              <a:rPr lang="es-MX" sz="100" dirty="0">
                <a:solidFill>
                  <a:schemeClr val="bg1"/>
                </a:solidFill>
              </a:rPr>
            </a:br>
            <a:br>
              <a:rPr lang="es-MX" sz="600" dirty="0"/>
            </a:b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7326" y="4929457"/>
            <a:ext cx="6915890" cy="1690004"/>
          </a:xfrm>
          <a:solidFill>
            <a:srgbClr val="1AC2C9"/>
          </a:solidFill>
        </p:spPr>
        <p:txBody>
          <a:bodyPr>
            <a:noAutofit/>
          </a:bodyPr>
          <a:lstStyle/>
          <a:p>
            <a:pPr algn="just"/>
            <a:r>
              <a:rPr lang="es-MX" sz="2000" b="1" dirty="0"/>
              <a:t>OBJETIVO: </a:t>
            </a:r>
            <a:r>
              <a:rPr lang="es-MX" sz="2000" dirty="0"/>
              <a:t>En este curso, el participante reflexionara respecto a la magnitud y el impacto del cambio que ha traído consigo la crisis sanitaria. Recapacitará respecto al manejo de sus actividades diarias y obtendrá herramientas que le ayudarán a gestionar mejor su tiempo y su actitud para alcanzar mayores niveles de productividad y competitividad.</a:t>
            </a:r>
          </a:p>
          <a:p>
            <a:pPr algn="just"/>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pic>
        <p:nvPicPr>
          <p:cNvPr id="13" name="Marcador de posición de imagen 12" descr="Imagen que contiene objeto, reloj, tabla, sostener&#10;&#10;Descripción generada automáticamente">
            <a:extLst>
              <a:ext uri="{FF2B5EF4-FFF2-40B4-BE49-F238E27FC236}">
                <a16:creationId xmlns:a16="http://schemas.microsoft.com/office/drawing/2014/main" id="{EA3D6BE2-FD53-454B-BC94-0CEA0F7E5575}"/>
              </a:ext>
            </a:extLst>
          </p:cNvPr>
          <p:cNvPicPr>
            <a:picLocks noGrp="1" noChangeAspect="1"/>
          </p:cNvPicPr>
          <p:nvPr>
            <p:ph type="pic" idx="1"/>
          </p:nvPr>
        </p:nvPicPr>
        <p:blipFill>
          <a:blip r:embed="rId2"/>
          <a:srcRect t="11949" b="11949"/>
          <a:stretch>
            <a:fillRect/>
          </a:stretch>
        </p:blipFill>
        <p:spPr>
          <a:xfrm>
            <a:off x="5076825" y="700088"/>
            <a:ext cx="6915150" cy="3860800"/>
          </a:xfrm>
        </p:spPr>
      </p:pic>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707886"/>
          </a:xfrm>
          <a:prstGeom prst="rect">
            <a:avLst/>
          </a:prstGeom>
          <a:solidFill>
            <a:schemeClr val="tx1"/>
          </a:solidFill>
        </p:spPr>
        <p:txBody>
          <a:bodyPr wrap="square" rtlCol="0">
            <a:spAutoFit/>
          </a:bodyPr>
          <a:lstStyle/>
          <a:p>
            <a:pPr algn="ctr"/>
            <a:r>
              <a:rPr lang="es-MX" sz="2000" b="1" dirty="0">
                <a:solidFill>
                  <a:schemeClr val="bg1"/>
                </a:solidFill>
              </a:rPr>
              <a:t>ADMINISTRACIÓN DEL TIEMPO Y LA PRODUCTIVIDAD EN TIEMPOS DE COVID 19</a:t>
            </a:r>
          </a:p>
        </p:txBody>
      </p:sp>
    </p:spTree>
    <p:extLst>
      <p:ext uri="{BB962C8B-B14F-4D97-AF65-F5344CB8AC3E}">
        <p14:creationId xmlns:p14="http://schemas.microsoft.com/office/powerpoint/2010/main" val="2693570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pPr lvl="0">
              <a:lnSpc>
                <a:spcPct val="150000"/>
              </a:lnSpc>
            </a:pP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3600" b="1" dirty="0">
                <a:solidFill>
                  <a:schemeClr val="bg1"/>
                </a:solidFill>
                <a:latin typeface="+mn-lt"/>
              </a:rPr>
              <a:t>TEMARIO</a:t>
            </a:r>
            <a:br>
              <a:rPr lang="es-MX" sz="3600" b="1" dirty="0">
                <a:solidFill>
                  <a:schemeClr val="bg1"/>
                </a:solidFill>
                <a:latin typeface="+mn-lt"/>
              </a:rPr>
            </a:br>
            <a:br>
              <a:rPr lang="es-MX" sz="1200" b="1" dirty="0">
                <a:solidFill>
                  <a:schemeClr val="bg1"/>
                </a:solidFill>
                <a:latin typeface="+mn-lt"/>
              </a:rPr>
            </a:br>
            <a:r>
              <a:rPr lang="es-MX" sz="1800" dirty="0">
                <a:solidFill>
                  <a:schemeClr val="bg1"/>
                </a:solidFill>
              </a:rPr>
              <a:t>✦ </a:t>
            </a:r>
            <a:r>
              <a:rPr lang="es-MX" sz="1800" dirty="0">
                <a:solidFill>
                  <a:schemeClr val="bg1"/>
                </a:solidFill>
                <a:latin typeface="+mn-lt"/>
              </a:rPr>
              <a:t>¿Qué es inteligencia emocional?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Conociendo las emociones</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Decidir el uso de las emociones</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Cómo funciona nuestro cerebro</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Mapas y anclas</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Resignificación de creencias y reprogramación</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Importancia de un proyecto de vida</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Rapport, empatía y sintonía</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La escucha activa</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La comunicación inteligente y asertiva</a:t>
            </a:r>
            <a:br>
              <a:rPr lang="es-MX" sz="1000" dirty="0"/>
            </a:br>
            <a:br>
              <a:rPr lang="es-MX" sz="1000" b="1" dirty="0">
                <a:solidFill>
                  <a:schemeClr val="bg1"/>
                </a:solidFill>
                <a:latin typeface="+mn-lt"/>
              </a:rPr>
            </a:br>
            <a:br>
              <a:rPr lang="es-MX" sz="1000" b="1" dirty="0">
                <a:solidFill>
                  <a:schemeClr val="bg1"/>
                </a:solidFill>
                <a:latin typeface="+mn-lt"/>
              </a:rPr>
            </a:br>
            <a:br>
              <a:rPr lang="es-MX" sz="500" dirty="0">
                <a:solidFill>
                  <a:schemeClr val="bg1"/>
                </a:solidFill>
              </a:rPr>
            </a:br>
            <a:br>
              <a:rPr lang="es-MX" sz="100" dirty="0">
                <a:solidFill>
                  <a:schemeClr val="bg1"/>
                </a:solidFill>
              </a:rPr>
            </a:br>
            <a:br>
              <a:rPr lang="es-MX" sz="600" dirty="0"/>
            </a:b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6825" y="5122685"/>
            <a:ext cx="6915890" cy="1035525"/>
          </a:xfrm>
          <a:solidFill>
            <a:srgbClr val="F5B4BA"/>
          </a:solidFill>
        </p:spPr>
        <p:txBody>
          <a:bodyPr>
            <a:noAutofit/>
          </a:bodyPr>
          <a:lstStyle/>
          <a:p>
            <a:r>
              <a:rPr lang="es-MX" sz="2400" b="1" dirty="0"/>
              <a:t>OBJETIVO: </a:t>
            </a:r>
            <a:r>
              <a:rPr lang="es-MX" sz="2000" dirty="0"/>
              <a:t>Aprender a utilizar las emociones a nuestro favor gracias las herramientas que nos ofrece la programación neurolingüística.</a:t>
            </a:r>
          </a:p>
          <a:p>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pic>
        <p:nvPicPr>
          <p:cNvPr id="6" name="Marcador de posición de imagen 5" descr="Imagen que contiene Icono&#10;&#10;Descripción generada automáticamente">
            <a:extLst>
              <a:ext uri="{FF2B5EF4-FFF2-40B4-BE49-F238E27FC236}">
                <a16:creationId xmlns:a16="http://schemas.microsoft.com/office/drawing/2014/main" id="{2ED60B9A-1B6C-2641-BB01-03626DF75E8D}"/>
              </a:ext>
            </a:extLst>
          </p:cNvPr>
          <p:cNvPicPr>
            <a:picLocks noGrp="1" noChangeAspect="1"/>
          </p:cNvPicPr>
          <p:nvPr>
            <p:ph type="pic" idx="1"/>
          </p:nvPr>
        </p:nvPicPr>
        <p:blipFill>
          <a:blip r:embed="rId2"/>
          <a:srcRect l="1315" r="1315"/>
          <a:stretch>
            <a:fillRect/>
          </a:stretch>
        </p:blipFill>
        <p:spPr>
          <a:xfrm>
            <a:off x="5076825" y="700088"/>
            <a:ext cx="6915150" cy="3860800"/>
          </a:xfrm>
        </p:spPr>
      </p:pic>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707886"/>
          </a:xfrm>
          <a:prstGeom prst="rect">
            <a:avLst/>
          </a:prstGeom>
          <a:solidFill>
            <a:schemeClr val="tx1"/>
          </a:solidFill>
        </p:spPr>
        <p:txBody>
          <a:bodyPr wrap="square" rtlCol="0">
            <a:spAutoFit/>
          </a:bodyPr>
          <a:lstStyle/>
          <a:p>
            <a:pPr algn="ctr"/>
            <a:r>
              <a:rPr lang="es-MX" sz="2000" b="1" dirty="0">
                <a:solidFill>
                  <a:schemeClr val="bg1"/>
                </a:solidFill>
              </a:rPr>
              <a:t>BINOMIO PERFECTO: INTELIGENCIA EMOCIONAL Y PROGRAMACIÓN NEUROLINGÜÍSTICA</a:t>
            </a:r>
          </a:p>
        </p:txBody>
      </p:sp>
    </p:spTree>
    <p:extLst>
      <p:ext uri="{BB962C8B-B14F-4D97-AF65-F5344CB8AC3E}">
        <p14:creationId xmlns:p14="http://schemas.microsoft.com/office/powerpoint/2010/main" val="2722017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pPr lvl="0">
              <a:lnSpc>
                <a:spcPct val="150000"/>
              </a:lnSpc>
            </a:pP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3600" b="1" dirty="0">
                <a:solidFill>
                  <a:schemeClr val="bg1"/>
                </a:solidFill>
                <a:latin typeface="+mn-lt"/>
              </a:rPr>
              <a:t>TEMARIO</a:t>
            </a:r>
            <a:br>
              <a:rPr lang="es-MX" sz="1000" b="1" dirty="0">
                <a:solidFill>
                  <a:schemeClr val="bg1"/>
                </a:solidFill>
                <a:latin typeface="+mn-lt"/>
              </a:rPr>
            </a:br>
            <a:br>
              <a:rPr lang="es-MX" sz="1000" b="1" dirty="0">
                <a:solidFill>
                  <a:schemeClr val="bg1"/>
                </a:solidFill>
                <a:latin typeface="+mn-lt"/>
              </a:rPr>
            </a:br>
            <a:r>
              <a:rPr lang="es-MX" sz="1800" dirty="0">
                <a:solidFill>
                  <a:schemeClr val="bg1"/>
                </a:solidFill>
              </a:rPr>
              <a:t>✦ </a:t>
            </a:r>
            <a:r>
              <a:rPr lang="es-MX" sz="1800" dirty="0">
                <a:solidFill>
                  <a:schemeClr val="bg1"/>
                </a:solidFill>
                <a:latin typeface="+mn-lt"/>
              </a:rPr>
              <a:t>Breve diagnóstico de la cultura organizacional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Ambiente propicio para la felicidad organizacional</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Buenas prácticas, mejores resultados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Liderando el cambio y modelando la cultura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Factores higiénicos y factores motivacionales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Creencias y equipo comprometido</a:t>
            </a:r>
            <a:br>
              <a:rPr lang="es-MX" sz="1000" b="1" dirty="0">
                <a:solidFill>
                  <a:schemeClr val="bg1"/>
                </a:solidFill>
                <a:latin typeface="+mn-lt"/>
              </a:rPr>
            </a:br>
            <a:br>
              <a:rPr lang="es-MX" sz="500" b="1" dirty="0">
                <a:solidFill>
                  <a:schemeClr val="bg1"/>
                </a:solidFill>
                <a:latin typeface="+mn-lt"/>
              </a:rPr>
            </a:br>
            <a:br>
              <a:rPr lang="es-MX" sz="500" b="1" dirty="0">
                <a:solidFill>
                  <a:schemeClr val="bg1"/>
                </a:solidFill>
                <a:latin typeface="+mn-lt"/>
              </a:rPr>
            </a:br>
            <a:br>
              <a:rPr lang="es-MX" sz="500" b="1" dirty="0">
                <a:solidFill>
                  <a:schemeClr val="bg1"/>
                </a:solidFill>
                <a:latin typeface="+mn-lt"/>
              </a:rPr>
            </a:br>
            <a:br>
              <a:rPr lang="es-MX" sz="500" b="1" dirty="0">
                <a:solidFill>
                  <a:schemeClr val="bg1"/>
                </a:solidFill>
                <a:latin typeface="+mn-lt"/>
              </a:rPr>
            </a:br>
            <a:br>
              <a:rPr lang="es-MX" sz="500" b="1" dirty="0">
                <a:solidFill>
                  <a:schemeClr val="bg1"/>
                </a:solidFill>
                <a:latin typeface="+mn-lt"/>
              </a:rPr>
            </a:br>
            <a:br>
              <a:rPr lang="es-MX" sz="500" b="1" dirty="0">
                <a:solidFill>
                  <a:schemeClr val="bg1"/>
                </a:solidFill>
                <a:latin typeface="+mn-lt"/>
              </a:rPr>
            </a:br>
            <a:br>
              <a:rPr lang="es-MX" sz="500" b="1" dirty="0">
                <a:solidFill>
                  <a:schemeClr val="bg1"/>
                </a:solidFill>
                <a:latin typeface="+mn-lt"/>
              </a:rPr>
            </a:br>
            <a:br>
              <a:rPr lang="es-MX" sz="500" b="1" dirty="0">
                <a:solidFill>
                  <a:schemeClr val="bg1"/>
                </a:solidFill>
                <a:latin typeface="+mn-lt"/>
              </a:rPr>
            </a:br>
            <a:br>
              <a:rPr lang="es-MX" sz="500" b="1" dirty="0">
                <a:solidFill>
                  <a:schemeClr val="bg1"/>
                </a:solidFill>
                <a:latin typeface="+mn-lt"/>
              </a:rPr>
            </a:br>
            <a:br>
              <a:rPr lang="es-MX" sz="500" b="1" dirty="0">
                <a:solidFill>
                  <a:schemeClr val="bg1"/>
                </a:solidFill>
                <a:latin typeface="+mn-lt"/>
              </a:rPr>
            </a:br>
            <a:br>
              <a:rPr lang="es-MX" sz="600" dirty="0"/>
            </a:b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6825" y="5180162"/>
            <a:ext cx="6915890" cy="978048"/>
          </a:xfrm>
          <a:solidFill>
            <a:srgbClr val="1AC2C9"/>
          </a:solidFill>
        </p:spPr>
        <p:txBody>
          <a:bodyPr>
            <a:noAutofit/>
          </a:bodyPr>
          <a:lstStyle/>
          <a:p>
            <a:pPr algn="just"/>
            <a:r>
              <a:rPr lang="es-MX" sz="2000" b="1" dirty="0"/>
              <a:t>OBJETIVO: </a:t>
            </a:r>
            <a:r>
              <a:rPr lang="es-MX" sz="2000" dirty="0"/>
              <a:t>Si somos tan inteligentes y somos talentosos construyamos organizaciones en las que podamos ser más productivos y felices. </a:t>
            </a:r>
          </a:p>
          <a:p>
            <a:pPr algn="just"/>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pic>
        <p:nvPicPr>
          <p:cNvPr id="6" name="Marcador de posición de imagen 5" descr="Imagen que contiene pastel, cumpleaños, interior, decorado&#10;&#10;Descripción generada automáticamente">
            <a:extLst>
              <a:ext uri="{FF2B5EF4-FFF2-40B4-BE49-F238E27FC236}">
                <a16:creationId xmlns:a16="http://schemas.microsoft.com/office/drawing/2014/main" id="{FDF84A23-599B-E543-B69D-F7AAACEFEF3A}"/>
              </a:ext>
            </a:extLst>
          </p:cNvPr>
          <p:cNvPicPr>
            <a:picLocks noGrp="1" noChangeAspect="1"/>
          </p:cNvPicPr>
          <p:nvPr>
            <p:ph type="pic" idx="1"/>
          </p:nvPr>
        </p:nvPicPr>
        <p:blipFill>
          <a:blip r:embed="rId2"/>
          <a:srcRect l="8586" r="8586"/>
          <a:stretch>
            <a:fillRect/>
          </a:stretch>
        </p:blipFill>
        <p:spPr>
          <a:xfrm>
            <a:off x="5076825" y="700088"/>
            <a:ext cx="6915150" cy="3860800"/>
          </a:xfrm>
        </p:spPr>
      </p:pic>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830997"/>
          </a:xfrm>
          <a:prstGeom prst="rect">
            <a:avLst/>
          </a:prstGeom>
          <a:solidFill>
            <a:schemeClr val="tx1"/>
          </a:solidFill>
        </p:spPr>
        <p:txBody>
          <a:bodyPr wrap="square" rtlCol="0">
            <a:spAutoFit/>
          </a:bodyPr>
          <a:lstStyle/>
          <a:p>
            <a:pPr algn="ctr"/>
            <a:r>
              <a:rPr lang="es-MX" sz="2400" b="1" dirty="0">
                <a:solidFill>
                  <a:schemeClr val="bg1"/>
                </a:solidFill>
              </a:rPr>
              <a:t>CONSTRUCCIÓN Y GESTIÓN DE LA FELICIDAD ORGANIZACIONAL</a:t>
            </a:r>
          </a:p>
        </p:txBody>
      </p:sp>
    </p:spTree>
    <p:extLst>
      <p:ext uri="{BB962C8B-B14F-4D97-AF65-F5344CB8AC3E}">
        <p14:creationId xmlns:p14="http://schemas.microsoft.com/office/powerpoint/2010/main" val="270068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2800" b="1" dirty="0">
                <a:solidFill>
                  <a:schemeClr val="bg1"/>
                </a:solidFill>
                <a:latin typeface="+mn-lt"/>
              </a:rPr>
              <a:t>TEMARIO</a:t>
            </a:r>
            <a:br>
              <a:rPr lang="es-MX" sz="900" b="1" dirty="0">
                <a:solidFill>
                  <a:schemeClr val="bg1"/>
                </a:solidFill>
                <a:latin typeface="+mn-lt"/>
              </a:rPr>
            </a:br>
            <a:br>
              <a:rPr lang="es-MX" sz="1100" b="1" dirty="0">
                <a:solidFill>
                  <a:schemeClr val="bg1"/>
                </a:solidFill>
                <a:latin typeface="+mn-lt"/>
              </a:rPr>
            </a:br>
            <a:r>
              <a:rPr lang="es-MX" sz="1100" b="1" dirty="0">
                <a:solidFill>
                  <a:schemeClr val="bg1"/>
                </a:solidFill>
                <a:latin typeface="+mn-lt"/>
              </a:rPr>
              <a:t>1. FUNDAMENTOS DE LA INTELIGENCIA EMOCIONAL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¿Qué es y que no es la Inteligencia Emocional?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Los hemisferios cerebrales, diferencias entre inteligencia racional e inteligencia emocional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Entonces, el cerebro emocional; ¿Cómo funciona?, ¿dónde se encuentra? y ¿cómo se gestan las emociones?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Componentes de la Inteligencia Emocional</a:t>
            </a:r>
            <a:br>
              <a:rPr lang="es-MX" sz="900" dirty="0">
                <a:solidFill>
                  <a:schemeClr val="bg1"/>
                </a:solidFill>
                <a:latin typeface="+mn-lt"/>
              </a:rPr>
            </a:br>
            <a:r>
              <a:rPr lang="es-MX" sz="900" dirty="0">
                <a:solidFill>
                  <a:schemeClr val="bg1"/>
                </a:solidFill>
                <a:latin typeface="+mn-lt"/>
              </a:rPr>
              <a:t> </a:t>
            </a:r>
            <a:br>
              <a:rPr lang="es-MX" sz="900" dirty="0">
                <a:solidFill>
                  <a:schemeClr val="bg1"/>
                </a:solidFill>
                <a:latin typeface="+mn-lt"/>
              </a:rPr>
            </a:br>
            <a:r>
              <a:rPr lang="es-MX" sz="1100" b="1" dirty="0">
                <a:solidFill>
                  <a:schemeClr val="bg1"/>
                </a:solidFill>
                <a:latin typeface="+mn-lt"/>
              </a:rPr>
              <a:t>2. FISIOLOGÍA Y MANIFESTACIÓN DE LAS EMOCIONES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5 emociones básicas, donde todo da inicio…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Efecto de las emociones en el cuerpo, la mente y el comportamiento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¿Qué son los vacíos, las huellas y las heridas emocionales?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Defensas emocionales que no me permiten relacionarme adecuadamente e impactan en la vida personal adulta y en el trabajo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¿Cuáles son las mías y como cerrarlas? </a:t>
            </a:r>
            <a:br>
              <a:rPr lang="es-MX" sz="900" dirty="0">
                <a:solidFill>
                  <a:schemeClr val="bg1"/>
                </a:solidFill>
                <a:latin typeface="+mn-lt"/>
              </a:rPr>
            </a:br>
            <a:r>
              <a:rPr lang="es-MX" sz="900" dirty="0">
                <a:solidFill>
                  <a:schemeClr val="bg1"/>
                </a:solidFill>
                <a:latin typeface="+mn-lt"/>
              </a:rPr>
              <a:t> </a:t>
            </a:r>
            <a:br>
              <a:rPr lang="es-MX" sz="900" dirty="0">
                <a:solidFill>
                  <a:schemeClr val="bg1"/>
                </a:solidFill>
                <a:latin typeface="+mn-lt"/>
              </a:rPr>
            </a:br>
            <a:r>
              <a:rPr lang="es-MX" sz="1100" b="1" dirty="0">
                <a:solidFill>
                  <a:schemeClr val="bg1"/>
                </a:solidFill>
                <a:latin typeface="+mn-lt"/>
              </a:rPr>
              <a:t>3. UNA MIRADA A MI INTELIGENCIA EMOCIONAL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Consecuencias de la falta de inteligencia emocional en el trabajo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¿Por qué fracasa la gente capaz?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Hábitos negativos que llevan al resentimiento, resistencia, miedo, odio, complejos y creencias preestablecidas, que provocan acciones y comportamientos negativos que me lastiman a mí y a los demás.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Test de inteligencia emocional. Mi coeficiente intelectual emocional.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Test de manejo de conflictos. Mi forma de resolverlos.</a:t>
            </a:r>
            <a:br>
              <a:rPr lang="es-MX" sz="900" dirty="0">
                <a:solidFill>
                  <a:schemeClr val="bg1"/>
                </a:solidFill>
                <a:latin typeface="+mn-lt"/>
              </a:rPr>
            </a:br>
            <a:r>
              <a:rPr lang="es-MX" sz="900" dirty="0">
                <a:solidFill>
                  <a:schemeClr val="bg1"/>
                </a:solidFill>
                <a:latin typeface="+mn-lt"/>
              </a:rPr>
              <a:t> </a:t>
            </a:r>
            <a:br>
              <a:rPr lang="es-MX" sz="900" dirty="0">
                <a:solidFill>
                  <a:schemeClr val="bg1"/>
                </a:solidFill>
                <a:latin typeface="+mn-lt"/>
              </a:rPr>
            </a:br>
            <a:r>
              <a:rPr lang="es-MX" sz="1100" b="1" dirty="0">
                <a:solidFill>
                  <a:schemeClr val="bg1"/>
                </a:solidFill>
                <a:latin typeface="+mn-lt"/>
              </a:rPr>
              <a:t>4. ¿CÓMO EVOLUCIONAR A UNA VIDA MÁS SANA A TRAVÉS DEL MANEJO DE NUESTRAS EMOCIONES?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¿Cómo usar la Inteligencia Emocional a mi favor?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Auto reconocimiento y auto regulación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Juegos que la gente juega,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Reconocimiento de las emociones ajenas, Como lograr una sana interacción social: Métodos de solución y negociación de conflictos, Asertividad.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Enfrentar mi vida, mis responsabilidades y hacer una vida más sana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La importancia de establecer buenas relaciones </a:t>
            </a:r>
            <a:br>
              <a:rPr lang="es-MX" sz="900" dirty="0">
                <a:solidFill>
                  <a:schemeClr val="bg1"/>
                </a:solidFill>
                <a:latin typeface="+mn-lt"/>
              </a:rPr>
            </a:br>
            <a:r>
              <a:rPr lang="es-MX" sz="900" dirty="0">
                <a:solidFill>
                  <a:schemeClr val="bg1"/>
                </a:solidFill>
                <a:latin typeface="+mn-lt"/>
              </a:rPr>
              <a:t> </a:t>
            </a:r>
            <a:br>
              <a:rPr lang="es-MX" sz="900" dirty="0">
                <a:solidFill>
                  <a:schemeClr val="bg1"/>
                </a:solidFill>
                <a:latin typeface="+mn-lt"/>
              </a:rPr>
            </a:br>
            <a:r>
              <a:rPr lang="es-MX" sz="1100" b="1" dirty="0">
                <a:solidFill>
                  <a:schemeClr val="bg1"/>
                </a:solidFill>
                <a:latin typeface="+mn-lt"/>
              </a:rPr>
              <a:t>5. CÓMO ORIENTAR A SU EQUIPO DE TRABAJO PARA OBTENER RESULTADOS POSITIVOS SIN IMPORTAR EL ENTORNO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Síndrome de la cuarentena, ¿Qué es y cómo evitarlo?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Un plan de apoyo para ti y los empleados con conflictos emocionales que cualquier persona en tu organización puede poner en marcha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La información. Como apoyo para entender los cambios por los que pasa la empresa y reducir el estrés ¿Cómo hacerlo? </a:t>
            </a:r>
            <a:br>
              <a:rPr lang="es-MX" sz="900" dirty="0">
                <a:solidFill>
                  <a:schemeClr val="bg1"/>
                </a:solidFill>
                <a:latin typeface="+mn-lt"/>
              </a:rPr>
            </a:br>
            <a:r>
              <a:rPr lang="es-MX" sz="900" dirty="0">
                <a:solidFill>
                  <a:schemeClr val="bg1"/>
                </a:solidFill>
              </a:rPr>
              <a:t>✦ </a:t>
            </a:r>
            <a:r>
              <a:rPr lang="es-MX" sz="900" dirty="0">
                <a:solidFill>
                  <a:schemeClr val="bg1"/>
                </a:solidFill>
                <a:latin typeface="+mn-lt"/>
              </a:rPr>
              <a:t>Una herramienta que te ayudara a medir y diagnosticar la afectación de tu equipo.</a:t>
            </a:r>
            <a:br>
              <a:rPr lang="es-MX" sz="900" dirty="0">
                <a:solidFill>
                  <a:schemeClr val="bg1"/>
                </a:solidFill>
                <a:latin typeface="+mn-lt"/>
              </a:rPr>
            </a:br>
            <a:br>
              <a:rPr lang="es-MX" sz="600" dirty="0"/>
            </a:b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7326" y="4929457"/>
            <a:ext cx="6915890" cy="1690004"/>
          </a:xfrm>
          <a:solidFill>
            <a:srgbClr val="8846A9"/>
          </a:solidFill>
        </p:spPr>
        <p:txBody>
          <a:bodyPr>
            <a:noAutofit/>
          </a:bodyPr>
          <a:lstStyle/>
          <a:p>
            <a:pPr algn="just"/>
            <a:r>
              <a:rPr lang="es-MX" sz="2000" b="1" dirty="0"/>
              <a:t>OBJETIVO:</a:t>
            </a:r>
            <a:r>
              <a:rPr lang="es-MX" sz="2400" dirty="0"/>
              <a:t> </a:t>
            </a:r>
            <a:r>
              <a:rPr lang="es-MX" dirty="0"/>
              <a:t>El participante conocerá los fundamentos y los componentes de la inteligencia emocional a fin de analizar su particular proceso emocional, conociéndose a sí mismo podrá gestionar mejor su entorno o su equipo de trabajo, adquirirá conciencia de sus acciones y sus reacciones emocionalmente hablando e incorporará a su rutina personal y laboral, técnicas sencillas pero muy prácticas, que le ayudarán a mejorar su relación consigo mismo y con los demás que sin duda elevarán su efectividad. </a:t>
            </a:r>
          </a:p>
          <a:p>
            <a:pPr algn="just"/>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pic>
        <p:nvPicPr>
          <p:cNvPr id="11" name="Marcador de posición de imagen 10" descr="Imagen que contiene interior, tabla, colgando, grande&#10;&#10;Descripción generada automáticamente">
            <a:extLst>
              <a:ext uri="{FF2B5EF4-FFF2-40B4-BE49-F238E27FC236}">
                <a16:creationId xmlns:a16="http://schemas.microsoft.com/office/drawing/2014/main" id="{7F5056E5-C85C-F149-A2A1-AEC5BCBB983A}"/>
              </a:ext>
            </a:extLst>
          </p:cNvPr>
          <p:cNvPicPr>
            <a:picLocks noGrp="1" noChangeAspect="1"/>
          </p:cNvPicPr>
          <p:nvPr>
            <p:ph type="pic" idx="1"/>
          </p:nvPr>
        </p:nvPicPr>
        <p:blipFill>
          <a:blip r:embed="rId2"/>
          <a:srcRect t="3854" b="3854"/>
          <a:stretch>
            <a:fillRect/>
          </a:stretch>
        </p:blipFill>
        <p:spPr>
          <a:xfrm>
            <a:off x="5076825" y="700088"/>
            <a:ext cx="6915150" cy="3860800"/>
          </a:xfrm>
        </p:spPr>
      </p:pic>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707886"/>
          </a:xfrm>
          <a:prstGeom prst="rect">
            <a:avLst/>
          </a:prstGeom>
          <a:solidFill>
            <a:schemeClr val="tx1"/>
          </a:solidFill>
        </p:spPr>
        <p:txBody>
          <a:bodyPr wrap="square" rtlCol="0">
            <a:spAutoFit/>
          </a:bodyPr>
          <a:lstStyle/>
          <a:p>
            <a:pPr algn="ctr"/>
            <a:r>
              <a:rPr lang="es-MX" sz="2000" b="1" dirty="0">
                <a:solidFill>
                  <a:schemeClr val="bg1"/>
                </a:solidFill>
              </a:rPr>
              <a:t>DESARROLLO DE LA INTELIGENCIA EMOCIONAL EN LOS EQUIPOS DE TRABAJO EN COVID 19</a:t>
            </a:r>
          </a:p>
        </p:txBody>
      </p:sp>
    </p:spTree>
    <p:extLst>
      <p:ext uri="{BB962C8B-B14F-4D97-AF65-F5344CB8AC3E}">
        <p14:creationId xmlns:p14="http://schemas.microsoft.com/office/powerpoint/2010/main" val="27139135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pPr lvl="0">
              <a:lnSpc>
                <a:spcPct val="150000"/>
              </a:lnSpc>
            </a:pP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3600" b="1" dirty="0">
                <a:solidFill>
                  <a:schemeClr val="bg1"/>
                </a:solidFill>
                <a:latin typeface="+mn-lt"/>
              </a:rPr>
              <a:t>TEMARIO</a:t>
            </a:r>
            <a:br>
              <a:rPr lang="es-MX" sz="1000" b="1" dirty="0">
                <a:solidFill>
                  <a:schemeClr val="bg1"/>
                </a:solidFill>
                <a:latin typeface="+mn-lt"/>
              </a:rPr>
            </a:br>
            <a:br>
              <a:rPr lang="es-MX" sz="1000" b="1" dirty="0">
                <a:solidFill>
                  <a:schemeClr val="bg1"/>
                </a:solidFill>
                <a:latin typeface="+mn-lt"/>
              </a:rPr>
            </a:br>
            <a:r>
              <a:rPr lang="es-MX" sz="1800" dirty="0">
                <a:solidFill>
                  <a:schemeClr val="bg1"/>
                </a:solidFill>
              </a:rPr>
              <a:t>✦ </a:t>
            </a:r>
            <a:r>
              <a:rPr lang="es-MX" sz="1800" dirty="0">
                <a:solidFill>
                  <a:schemeClr val="bg1"/>
                </a:solidFill>
                <a:latin typeface="+mn-lt"/>
              </a:rPr>
              <a:t>Bases de la motivación humana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Libertad vs control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Principios y premisas del empowerment</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El cambio planeado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El impacto cultural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El cambio planeado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El impacto cultural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Modelo de Robinson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Modelo de Blanchard</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Cambio sostenido </a:t>
            </a:r>
            <a:br>
              <a:rPr lang="es-MX" sz="1000" b="1" dirty="0">
                <a:solidFill>
                  <a:schemeClr val="bg1"/>
                </a:solidFill>
                <a:latin typeface="+mn-lt"/>
              </a:rPr>
            </a:br>
            <a:br>
              <a:rPr lang="es-MX" sz="1000" b="1" dirty="0">
                <a:solidFill>
                  <a:schemeClr val="bg1"/>
                </a:solidFill>
                <a:latin typeface="+mn-lt"/>
              </a:rPr>
            </a:br>
            <a:br>
              <a:rPr lang="es-MX" sz="1000" b="1" dirty="0">
                <a:solidFill>
                  <a:schemeClr val="bg1"/>
                </a:solidFill>
                <a:latin typeface="+mn-lt"/>
              </a:rPr>
            </a:br>
            <a:br>
              <a:rPr lang="es-MX" sz="500" dirty="0">
                <a:solidFill>
                  <a:schemeClr val="bg1"/>
                </a:solidFill>
              </a:rPr>
            </a:br>
            <a:br>
              <a:rPr lang="es-MX" sz="100" dirty="0">
                <a:solidFill>
                  <a:schemeClr val="bg1"/>
                </a:solidFill>
              </a:rPr>
            </a:br>
            <a:br>
              <a:rPr lang="es-MX" sz="600" dirty="0"/>
            </a:b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7326" y="4929457"/>
            <a:ext cx="6915890" cy="1228753"/>
          </a:xfrm>
          <a:solidFill>
            <a:srgbClr val="8AC2F5"/>
          </a:solidFill>
        </p:spPr>
        <p:txBody>
          <a:bodyPr>
            <a:noAutofit/>
          </a:bodyPr>
          <a:lstStyle/>
          <a:p>
            <a:pPr algn="just"/>
            <a:r>
              <a:rPr lang="es-MX" sz="2400" b="1" dirty="0"/>
              <a:t>OBJETIVO: </a:t>
            </a:r>
            <a:r>
              <a:rPr lang="es-MX" sz="2400" dirty="0"/>
              <a:t>Comprender y aplicar las bases para generar un empoderamiento estratégico en su organización. </a:t>
            </a:r>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461665"/>
          </a:xfrm>
          <a:prstGeom prst="rect">
            <a:avLst/>
          </a:prstGeom>
          <a:solidFill>
            <a:schemeClr val="tx1"/>
          </a:solidFill>
        </p:spPr>
        <p:txBody>
          <a:bodyPr wrap="square" rtlCol="0">
            <a:spAutoFit/>
          </a:bodyPr>
          <a:lstStyle/>
          <a:p>
            <a:pPr algn="ctr"/>
            <a:r>
              <a:rPr lang="es-MX" sz="2400" b="1" dirty="0">
                <a:solidFill>
                  <a:schemeClr val="bg1"/>
                </a:solidFill>
              </a:rPr>
              <a:t>EMPODERAMIENTO ESTRATÉGICO</a:t>
            </a:r>
          </a:p>
        </p:txBody>
      </p:sp>
      <p:pic>
        <p:nvPicPr>
          <p:cNvPr id="6" name="Marcador de posición de imagen 5" descr="Imagen que contiene persona, hombre, vistiendo, lentes&#10;&#10;Descripción generada automáticamente">
            <a:extLst>
              <a:ext uri="{FF2B5EF4-FFF2-40B4-BE49-F238E27FC236}">
                <a16:creationId xmlns:a16="http://schemas.microsoft.com/office/drawing/2014/main" id="{A4BD2CAF-7E13-5A4D-8D90-6B5063D5373B}"/>
              </a:ext>
            </a:extLst>
          </p:cNvPr>
          <p:cNvPicPr>
            <a:picLocks noGrp="1" noChangeAspect="1"/>
          </p:cNvPicPr>
          <p:nvPr>
            <p:ph type="pic" idx="1"/>
          </p:nvPr>
        </p:nvPicPr>
        <p:blipFill>
          <a:blip r:embed="rId2"/>
          <a:srcRect t="2764" b="2764"/>
          <a:stretch>
            <a:fillRect/>
          </a:stretch>
        </p:blipFill>
        <p:spPr>
          <a:xfrm>
            <a:off x="5076825" y="700088"/>
            <a:ext cx="6915150" cy="3860800"/>
          </a:xfrm>
        </p:spPr>
      </p:pic>
    </p:spTree>
    <p:extLst>
      <p:ext uri="{BB962C8B-B14F-4D97-AF65-F5344CB8AC3E}">
        <p14:creationId xmlns:p14="http://schemas.microsoft.com/office/powerpoint/2010/main" val="626855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pPr lvl="0">
              <a:lnSpc>
                <a:spcPct val="150000"/>
              </a:lnSpc>
            </a:pP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4000" b="1" dirty="0">
                <a:solidFill>
                  <a:schemeClr val="bg1"/>
                </a:solidFill>
                <a:latin typeface="+mn-lt"/>
              </a:rPr>
              <a:t>TEMARIO</a:t>
            </a:r>
            <a:br>
              <a:rPr lang="es-MX" sz="1000" b="1" dirty="0">
                <a:solidFill>
                  <a:schemeClr val="bg1"/>
                </a:solidFill>
                <a:latin typeface="+mn-lt"/>
              </a:rPr>
            </a:br>
            <a:br>
              <a:rPr lang="es-MX" sz="1000" b="1" dirty="0">
                <a:solidFill>
                  <a:schemeClr val="bg1"/>
                </a:solidFill>
                <a:latin typeface="+mn-lt"/>
              </a:rPr>
            </a:br>
            <a:r>
              <a:rPr lang="es-MX" sz="2000" dirty="0">
                <a:solidFill>
                  <a:schemeClr val="bg1"/>
                </a:solidFill>
              </a:rPr>
              <a:t>✦ </a:t>
            </a:r>
            <a:r>
              <a:rPr lang="es-MX" sz="2000" dirty="0">
                <a:solidFill>
                  <a:schemeClr val="bg1"/>
                </a:solidFill>
                <a:latin typeface="+mn-lt"/>
              </a:rPr>
              <a:t>Comunicación efectiva </a:t>
            </a:r>
            <a:br>
              <a:rPr lang="es-MX" sz="2000" dirty="0">
                <a:solidFill>
                  <a:schemeClr val="bg1"/>
                </a:solidFill>
                <a:latin typeface="+mn-lt"/>
              </a:rPr>
            </a:br>
            <a:r>
              <a:rPr lang="es-MX" sz="2000" dirty="0">
                <a:solidFill>
                  <a:schemeClr val="bg1"/>
                </a:solidFill>
              </a:rPr>
              <a:t>✦ </a:t>
            </a:r>
            <a:r>
              <a:rPr lang="es-MX" sz="2000" dirty="0">
                <a:solidFill>
                  <a:schemeClr val="bg1"/>
                </a:solidFill>
                <a:latin typeface="+mn-lt"/>
              </a:rPr>
              <a:t>Ontología del lenguaje</a:t>
            </a:r>
            <a:br>
              <a:rPr lang="es-MX" sz="2000" dirty="0">
                <a:solidFill>
                  <a:schemeClr val="bg1"/>
                </a:solidFill>
                <a:latin typeface="+mn-lt"/>
              </a:rPr>
            </a:br>
            <a:r>
              <a:rPr lang="es-MX" sz="2000" dirty="0">
                <a:solidFill>
                  <a:schemeClr val="bg1"/>
                </a:solidFill>
              </a:rPr>
              <a:t>✦ </a:t>
            </a:r>
            <a:r>
              <a:rPr lang="es-MX" sz="2000" dirty="0">
                <a:solidFill>
                  <a:schemeClr val="bg1"/>
                </a:solidFill>
                <a:latin typeface="+mn-lt"/>
              </a:rPr>
              <a:t>Fisiología del aprendizaje</a:t>
            </a:r>
            <a:br>
              <a:rPr lang="es-MX" sz="2000" dirty="0">
                <a:solidFill>
                  <a:schemeClr val="bg1"/>
                </a:solidFill>
                <a:latin typeface="+mn-lt"/>
              </a:rPr>
            </a:br>
            <a:r>
              <a:rPr lang="es-MX" sz="2000" dirty="0">
                <a:solidFill>
                  <a:schemeClr val="bg1"/>
                </a:solidFill>
              </a:rPr>
              <a:t>✦ </a:t>
            </a:r>
            <a:r>
              <a:rPr lang="es-MX" sz="2000" dirty="0">
                <a:solidFill>
                  <a:schemeClr val="bg1"/>
                </a:solidFill>
                <a:latin typeface="+mn-lt"/>
              </a:rPr>
              <a:t>Principios de motivación </a:t>
            </a:r>
            <a:br>
              <a:rPr lang="es-MX" sz="2000" dirty="0">
                <a:solidFill>
                  <a:schemeClr val="bg1"/>
                </a:solidFill>
                <a:latin typeface="+mn-lt"/>
              </a:rPr>
            </a:br>
            <a:r>
              <a:rPr lang="es-MX" sz="2000" dirty="0">
                <a:solidFill>
                  <a:schemeClr val="bg1"/>
                </a:solidFill>
              </a:rPr>
              <a:t>✦ </a:t>
            </a:r>
            <a:r>
              <a:rPr lang="es-MX" sz="2000" dirty="0">
                <a:solidFill>
                  <a:schemeClr val="bg1"/>
                </a:solidFill>
                <a:latin typeface="+mn-lt"/>
              </a:rPr>
              <a:t>Dinámicas de grupo </a:t>
            </a:r>
            <a:br>
              <a:rPr lang="es-MX" sz="2000" dirty="0">
                <a:solidFill>
                  <a:schemeClr val="bg1"/>
                </a:solidFill>
                <a:latin typeface="+mn-lt"/>
              </a:rPr>
            </a:br>
            <a:r>
              <a:rPr lang="es-MX" sz="2000" dirty="0">
                <a:solidFill>
                  <a:schemeClr val="bg1"/>
                </a:solidFill>
              </a:rPr>
              <a:t>✦ </a:t>
            </a:r>
            <a:r>
              <a:rPr lang="es-MX" sz="2000" dirty="0">
                <a:solidFill>
                  <a:schemeClr val="bg1"/>
                </a:solidFill>
                <a:latin typeface="+mn-lt"/>
              </a:rPr>
              <a:t>Roles de los participantes </a:t>
            </a:r>
            <a:br>
              <a:rPr lang="es-MX" sz="2000" dirty="0">
                <a:solidFill>
                  <a:schemeClr val="bg1"/>
                </a:solidFill>
                <a:latin typeface="+mn-lt"/>
              </a:rPr>
            </a:br>
            <a:r>
              <a:rPr lang="es-MX" sz="2000" dirty="0">
                <a:solidFill>
                  <a:schemeClr val="bg1"/>
                </a:solidFill>
              </a:rPr>
              <a:t>✦ </a:t>
            </a:r>
            <a:r>
              <a:rPr lang="es-MX" sz="2000" dirty="0">
                <a:solidFill>
                  <a:schemeClr val="bg1"/>
                </a:solidFill>
                <a:latin typeface="+mn-lt"/>
              </a:rPr>
              <a:t>Contrato de aprendizaje</a:t>
            </a:r>
            <a:br>
              <a:rPr lang="es-MX" sz="2000" dirty="0">
                <a:solidFill>
                  <a:schemeClr val="bg1"/>
                </a:solidFill>
                <a:latin typeface="+mn-lt"/>
              </a:rPr>
            </a:br>
            <a:r>
              <a:rPr lang="es-MX" sz="2000" dirty="0">
                <a:solidFill>
                  <a:schemeClr val="bg1"/>
                </a:solidFill>
              </a:rPr>
              <a:t>✦ </a:t>
            </a:r>
            <a:r>
              <a:rPr lang="es-MX" sz="2000" dirty="0">
                <a:solidFill>
                  <a:schemeClr val="bg1"/>
                </a:solidFill>
                <a:latin typeface="+mn-lt"/>
              </a:rPr>
              <a:t>Técnicas de control grupal</a:t>
            </a:r>
            <a:br>
              <a:rPr lang="es-MX" sz="2000" dirty="0">
                <a:solidFill>
                  <a:schemeClr val="bg1"/>
                </a:solidFill>
                <a:latin typeface="+mn-lt"/>
              </a:rPr>
            </a:br>
            <a:r>
              <a:rPr lang="es-MX" sz="2000" dirty="0">
                <a:solidFill>
                  <a:schemeClr val="bg1"/>
                </a:solidFill>
              </a:rPr>
              <a:t>✦ </a:t>
            </a:r>
            <a:r>
              <a:rPr lang="es-MX" sz="2000" dirty="0">
                <a:solidFill>
                  <a:schemeClr val="bg1"/>
                </a:solidFill>
                <a:latin typeface="+mn-lt"/>
              </a:rPr>
              <a:t>Manejo de contingencias</a:t>
            </a:r>
            <a:br>
              <a:rPr lang="es-MX" sz="2000" dirty="0">
                <a:solidFill>
                  <a:schemeClr val="bg1"/>
                </a:solidFill>
                <a:latin typeface="+mn-lt"/>
              </a:rPr>
            </a:br>
            <a:r>
              <a:rPr lang="es-MX" sz="2000" dirty="0">
                <a:solidFill>
                  <a:schemeClr val="bg1"/>
                </a:solidFill>
              </a:rPr>
              <a:t>✦ </a:t>
            </a:r>
            <a:r>
              <a:rPr lang="es-MX" sz="2000" dirty="0">
                <a:solidFill>
                  <a:schemeClr val="bg1"/>
                </a:solidFill>
                <a:latin typeface="+mn-lt"/>
              </a:rPr>
              <a:t>Talleres de microenseñanza</a:t>
            </a:r>
            <a:br>
              <a:rPr lang="es-MX" sz="1000" b="1" dirty="0">
                <a:solidFill>
                  <a:schemeClr val="bg1"/>
                </a:solidFill>
                <a:latin typeface="+mn-lt"/>
              </a:rPr>
            </a:br>
            <a:br>
              <a:rPr lang="es-MX" sz="1000" b="1" dirty="0">
                <a:solidFill>
                  <a:schemeClr val="bg1"/>
                </a:solidFill>
                <a:latin typeface="+mn-lt"/>
              </a:rPr>
            </a:br>
            <a:br>
              <a:rPr lang="es-MX" sz="1000" b="1" dirty="0">
                <a:solidFill>
                  <a:schemeClr val="bg1"/>
                </a:solidFill>
                <a:latin typeface="+mn-lt"/>
              </a:rPr>
            </a:br>
            <a:br>
              <a:rPr lang="es-MX" sz="500" dirty="0">
                <a:solidFill>
                  <a:schemeClr val="bg1"/>
                </a:solidFill>
              </a:rPr>
            </a:br>
            <a:br>
              <a:rPr lang="es-MX" sz="100" dirty="0">
                <a:solidFill>
                  <a:schemeClr val="bg1"/>
                </a:solidFill>
              </a:rPr>
            </a:b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7326" y="4929457"/>
            <a:ext cx="6915890" cy="935315"/>
          </a:xfrm>
          <a:solidFill>
            <a:srgbClr val="F5B4BA"/>
          </a:solidFill>
        </p:spPr>
        <p:txBody>
          <a:bodyPr>
            <a:noAutofit/>
          </a:bodyPr>
          <a:lstStyle/>
          <a:p>
            <a:pPr algn="just"/>
            <a:r>
              <a:rPr lang="es-MX" sz="2400" b="1" dirty="0"/>
              <a:t>OBJETIVO: </a:t>
            </a:r>
            <a:r>
              <a:rPr lang="es-MX" sz="2400" dirty="0"/>
              <a:t>Aplicar las herramientas que le permitirán compartir conocimientos y generar aprendizaje. </a:t>
            </a:r>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461665"/>
          </a:xfrm>
          <a:prstGeom prst="rect">
            <a:avLst/>
          </a:prstGeom>
          <a:solidFill>
            <a:schemeClr val="tx1"/>
          </a:solidFill>
        </p:spPr>
        <p:txBody>
          <a:bodyPr wrap="square" rtlCol="0">
            <a:spAutoFit/>
          </a:bodyPr>
          <a:lstStyle/>
          <a:p>
            <a:pPr algn="ctr"/>
            <a:r>
              <a:rPr lang="es-MX" sz="2400" b="1" dirty="0">
                <a:solidFill>
                  <a:schemeClr val="bg1"/>
                </a:solidFill>
              </a:rPr>
              <a:t>FORMACIÓN DE FACILITADORES INTERNOS</a:t>
            </a:r>
          </a:p>
        </p:txBody>
      </p:sp>
      <p:pic>
        <p:nvPicPr>
          <p:cNvPr id="6" name="Marcador de posición de imagen 5" descr="Interfaz de usuario gráfica, Aplicación&#10;&#10;Descripción generada automáticamente">
            <a:extLst>
              <a:ext uri="{FF2B5EF4-FFF2-40B4-BE49-F238E27FC236}">
                <a16:creationId xmlns:a16="http://schemas.microsoft.com/office/drawing/2014/main" id="{3D36E142-7E83-A74E-8181-74AD31C7F0FD}"/>
              </a:ext>
            </a:extLst>
          </p:cNvPr>
          <p:cNvPicPr>
            <a:picLocks noGrp="1" noChangeAspect="1"/>
          </p:cNvPicPr>
          <p:nvPr>
            <p:ph type="pic" idx="1"/>
          </p:nvPr>
        </p:nvPicPr>
        <p:blipFill>
          <a:blip r:embed="rId2"/>
          <a:srcRect l="2225" r="2225"/>
          <a:stretch>
            <a:fillRect/>
          </a:stretch>
        </p:blipFill>
        <p:spPr>
          <a:xfrm>
            <a:off x="5076825" y="700088"/>
            <a:ext cx="6915150" cy="3860800"/>
          </a:xfrm>
        </p:spPr>
      </p:pic>
    </p:spTree>
    <p:extLst>
      <p:ext uri="{BB962C8B-B14F-4D97-AF65-F5344CB8AC3E}">
        <p14:creationId xmlns:p14="http://schemas.microsoft.com/office/powerpoint/2010/main" val="40333165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pPr eaLnBrk="0" fontAlgn="base" hangingPunct="0">
              <a:lnSpc>
                <a:spcPct val="100000"/>
              </a:lnSpc>
              <a:spcAft>
                <a:spcPct val="0"/>
              </a:spcAft>
            </a:pP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1000" b="1" dirty="0">
                <a:solidFill>
                  <a:schemeClr val="bg1"/>
                </a:solidFill>
                <a:latin typeface="+mn-lt"/>
              </a:rPr>
            </a:br>
            <a:br>
              <a:rPr lang="es-MX" sz="1100" b="1" dirty="0">
                <a:solidFill>
                  <a:schemeClr val="bg1"/>
                </a:solidFill>
                <a:latin typeface="+mn-lt"/>
              </a:rPr>
            </a:br>
            <a:r>
              <a:rPr lang="es-MX" sz="700" b="1" dirty="0">
                <a:solidFill>
                  <a:schemeClr val="bg1"/>
                </a:solidFill>
                <a:latin typeface="+mn-lt"/>
              </a:rPr>
              <a:t>1. UN MOMENTO DE OPORTUNIDADES </a:t>
            </a:r>
            <a:br>
              <a:rPr lang="es-MX" sz="700" dirty="0">
                <a:solidFill>
                  <a:schemeClr val="bg1"/>
                </a:solidFill>
                <a:latin typeface="+mn-lt"/>
              </a:rPr>
            </a:br>
            <a:r>
              <a:rPr lang="es-MX" sz="700" dirty="0">
                <a:solidFill>
                  <a:schemeClr val="bg1"/>
                </a:solidFill>
                <a:latin typeface="+mn-lt"/>
              </a:rPr>
              <a:t>1.1. Tendencias mundiales 2020 </a:t>
            </a:r>
            <a:br>
              <a:rPr lang="es-MX" sz="700" dirty="0">
                <a:solidFill>
                  <a:schemeClr val="bg1"/>
                </a:solidFill>
                <a:latin typeface="+mn-lt"/>
              </a:rPr>
            </a:br>
            <a:r>
              <a:rPr lang="es-MX" sz="700" dirty="0">
                <a:solidFill>
                  <a:schemeClr val="bg1"/>
                </a:solidFill>
                <a:latin typeface="+mn-lt"/>
              </a:rPr>
              <a:t>   1.1.1 Una nueva generación</a:t>
            </a:r>
            <a:br>
              <a:rPr lang="es-MX" sz="700" dirty="0">
                <a:solidFill>
                  <a:schemeClr val="bg1"/>
                </a:solidFill>
                <a:latin typeface="+mn-lt"/>
              </a:rPr>
            </a:br>
            <a:r>
              <a:rPr lang="es-MX" sz="700" dirty="0">
                <a:solidFill>
                  <a:schemeClr val="bg1"/>
                </a:solidFill>
                <a:latin typeface="+mn-lt"/>
              </a:rPr>
              <a:t>1.2  Tipos </a:t>
            </a:r>
            <a:br>
              <a:rPr lang="es-MX" sz="700" dirty="0">
                <a:solidFill>
                  <a:schemeClr val="bg1"/>
                </a:solidFill>
                <a:latin typeface="+mn-lt"/>
              </a:rPr>
            </a:br>
            <a:r>
              <a:rPr lang="es-MX" sz="700" dirty="0">
                <a:solidFill>
                  <a:schemeClr val="bg1"/>
                </a:solidFill>
                <a:latin typeface="+mn-lt"/>
              </a:rPr>
              <a:t>   1.2.1  Secuelas laborales de una crisis sanitaria </a:t>
            </a:r>
            <a:br>
              <a:rPr lang="es-MX" sz="700" dirty="0">
                <a:solidFill>
                  <a:schemeClr val="bg1"/>
                </a:solidFill>
                <a:latin typeface="+mn-lt"/>
              </a:rPr>
            </a:br>
            <a:r>
              <a:rPr lang="es-MX" sz="700" dirty="0">
                <a:solidFill>
                  <a:schemeClr val="bg1"/>
                </a:solidFill>
                <a:latin typeface="+mn-lt"/>
              </a:rPr>
              <a:t>   1.2.2  Comité de crisis </a:t>
            </a:r>
            <a:br>
              <a:rPr lang="es-MX" sz="700" dirty="0">
                <a:solidFill>
                  <a:schemeClr val="bg1"/>
                </a:solidFill>
                <a:latin typeface="+mn-lt"/>
              </a:rPr>
            </a:br>
            <a:r>
              <a:rPr lang="es-MX" sz="700" dirty="0">
                <a:solidFill>
                  <a:schemeClr val="bg1"/>
                </a:solidFill>
                <a:latin typeface="+mn-lt"/>
              </a:rPr>
              <a:t>   1.2.3  Principales preguntas que RRHH debe plantear </a:t>
            </a:r>
            <a:br>
              <a:rPr lang="es-MX" sz="700" dirty="0">
                <a:solidFill>
                  <a:schemeClr val="bg1"/>
                </a:solidFill>
                <a:latin typeface="+mn-lt"/>
              </a:rPr>
            </a:br>
            <a:r>
              <a:rPr lang="es-MX" sz="700" dirty="0">
                <a:solidFill>
                  <a:schemeClr val="bg1"/>
                </a:solidFill>
                <a:latin typeface="+mn-lt"/>
              </a:rPr>
              <a:t>   1.2.4  Reinventarse. No es opción, sino la mejor alternativa </a:t>
            </a:r>
            <a:br>
              <a:rPr lang="es-MX" sz="700" dirty="0">
                <a:solidFill>
                  <a:schemeClr val="bg1"/>
                </a:solidFill>
                <a:latin typeface="+mn-lt"/>
              </a:rPr>
            </a:br>
            <a:r>
              <a:rPr lang="es-MX" sz="700" dirty="0">
                <a:solidFill>
                  <a:schemeClr val="bg1"/>
                </a:solidFill>
                <a:latin typeface="+mn-lt"/>
              </a:rPr>
              <a:t>1.3.  Gestión del cambio </a:t>
            </a:r>
            <a:br>
              <a:rPr lang="es-MX" sz="700" dirty="0">
                <a:solidFill>
                  <a:schemeClr val="bg1"/>
                </a:solidFill>
                <a:latin typeface="+mn-lt"/>
              </a:rPr>
            </a:br>
            <a:r>
              <a:rPr lang="es-MX" sz="700" dirty="0">
                <a:solidFill>
                  <a:schemeClr val="bg1"/>
                </a:solidFill>
                <a:latin typeface="+mn-lt"/>
              </a:rPr>
              <a:t>   1.3.1  El nuevo papel del funcionario RRHH </a:t>
            </a:r>
            <a:br>
              <a:rPr lang="es-MX" sz="700" dirty="0">
                <a:solidFill>
                  <a:schemeClr val="bg1"/>
                </a:solidFill>
                <a:latin typeface="+mn-lt"/>
              </a:rPr>
            </a:br>
            <a:r>
              <a:rPr lang="es-MX" sz="700" dirty="0">
                <a:solidFill>
                  <a:schemeClr val="bg1"/>
                </a:solidFill>
                <a:latin typeface="+mn-lt"/>
              </a:rPr>
              <a:t>   1.3.2  Lineamientos técnicos específicos para la reapertura de actividades </a:t>
            </a:r>
            <a:br>
              <a:rPr lang="es-MX" sz="700" dirty="0">
                <a:solidFill>
                  <a:schemeClr val="bg1"/>
                </a:solidFill>
                <a:latin typeface="+mn-lt"/>
              </a:rPr>
            </a:br>
            <a:r>
              <a:rPr lang="es-MX" sz="700" dirty="0">
                <a:solidFill>
                  <a:schemeClr val="bg1"/>
                </a:solidFill>
                <a:latin typeface="+mn-lt"/>
              </a:rPr>
              <a:t>   1.3.3  Lineamientos técnicos de seguridad sanitaria </a:t>
            </a:r>
            <a:br>
              <a:rPr lang="es-MX" sz="700" dirty="0">
                <a:solidFill>
                  <a:schemeClr val="bg1"/>
                </a:solidFill>
                <a:latin typeface="+mn-lt"/>
              </a:rPr>
            </a:br>
            <a:br>
              <a:rPr lang="es-MX" sz="700" dirty="0">
                <a:solidFill>
                  <a:schemeClr val="bg1"/>
                </a:solidFill>
                <a:latin typeface="+mn-lt"/>
              </a:rPr>
            </a:br>
            <a:r>
              <a:rPr lang="es-MX" sz="700" b="1" dirty="0">
                <a:solidFill>
                  <a:schemeClr val="bg1"/>
                </a:solidFill>
                <a:latin typeface="+mn-lt"/>
              </a:rPr>
              <a:t>2. LÍNEAS Y PREVISIONES PARA LA GESTIÓN DE PERSONAL 2020 </a:t>
            </a:r>
            <a:br>
              <a:rPr lang="es-MX" sz="700" dirty="0">
                <a:solidFill>
                  <a:schemeClr val="bg1"/>
                </a:solidFill>
                <a:latin typeface="+mn-lt"/>
              </a:rPr>
            </a:br>
            <a:r>
              <a:rPr lang="es-MX" sz="700" dirty="0">
                <a:solidFill>
                  <a:schemeClr val="bg1"/>
                </a:solidFill>
                <a:latin typeface="+mn-lt"/>
              </a:rPr>
              <a:t>2.1. Gestión del cambio. </a:t>
            </a:r>
            <a:br>
              <a:rPr lang="es-MX" sz="700" dirty="0">
                <a:solidFill>
                  <a:schemeClr val="bg1"/>
                </a:solidFill>
                <a:latin typeface="+mn-lt"/>
              </a:rPr>
            </a:br>
            <a:r>
              <a:rPr lang="es-MX" sz="700" dirty="0">
                <a:solidFill>
                  <a:schemeClr val="bg1"/>
                </a:solidFill>
                <a:latin typeface="+mn-lt"/>
              </a:rPr>
              <a:t>2.2 Factores de Riesgo psicosocial</a:t>
            </a:r>
            <a:br>
              <a:rPr lang="es-MX" sz="700" dirty="0">
                <a:solidFill>
                  <a:schemeClr val="bg1"/>
                </a:solidFill>
                <a:latin typeface="+mn-lt"/>
              </a:rPr>
            </a:br>
            <a:r>
              <a:rPr lang="es-MX" sz="700" dirty="0">
                <a:solidFill>
                  <a:schemeClr val="bg1"/>
                </a:solidFill>
                <a:latin typeface="+mn-lt"/>
              </a:rPr>
              <a:t>       Gestión de las emociones y la felicidad corporativa </a:t>
            </a:r>
            <a:br>
              <a:rPr lang="es-MX" sz="700" dirty="0">
                <a:solidFill>
                  <a:schemeClr val="bg1"/>
                </a:solidFill>
                <a:latin typeface="+mn-lt"/>
              </a:rPr>
            </a:br>
            <a:r>
              <a:rPr lang="es-MX" sz="700" dirty="0">
                <a:solidFill>
                  <a:schemeClr val="bg1"/>
                </a:solidFill>
                <a:latin typeface="+mn-lt"/>
              </a:rPr>
              <a:t>       Diseño y rediseño de puestos</a:t>
            </a:r>
            <a:br>
              <a:rPr lang="es-MX" sz="700" dirty="0">
                <a:solidFill>
                  <a:schemeClr val="bg1"/>
                </a:solidFill>
                <a:latin typeface="+mn-lt"/>
              </a:rPr>
            </a:br>
            <a:r>
              <a:rPr lang="es-MX" sz="700" dirty="0">
                <a:solidFill>
                  <a:schemeClr val="bg1"/>
                </a:solidFill>
                <a:latin typeface="+mn-lt"/>
              </a:rPr>
              <a:t>2.3. Flexibilidad, nuevos esquemas de trabajo </a:t>
            </a:r>
            <a:br>
              <a:rPr lang="es-MX" sz="700" dirty="0">
                <a:solidFill>
                  <a:schemeClr val="bg1"/>
                </a:solidFill>
                <a:latin typeface="+mn-lt"/>
              </a:rPr>
            </a:br>
            <a:r>
              <a:rPr lang="es-MX" sz="700" dirty="0">
                <a:solidFill>
                  <a:schemeClr val="bg1"/>
                </a:solidFill>
                <a:latin typeface="+mn-lt"/>
              </a:rPr>
              <a:t>2.4. Fortalecimiento del liderazgo </a:t>
            </a:r>
            <a:br>
              <a:rPr lang="es-MX" sz="700" dirty="0">
                <a:solidFill>
                  <a:schemeClr val="bg1"/>
                </a:solidFill>
                <a:latin typeface="+mn-lt"/>
              </a:rPr>
            </a:br>
            <a:r>
              <a:rPr lang="es-MX" sz="700" dirty="0">
                <a:solidFill>
                  <a:schemeClr val="bg1"/>
                </a:solidFill>
                <a:latin typeface="+mn-lt"/>
              </a:rPr>
              <a:t>2.5.  Ruptura del presentismo y Teletrabajo ¿Quienes sí, por qué y cómo? </a:t>
            </a:r>
            <a:br>
              <a:rPr lang="es-MX" sz="700" dirty="0">
                <a:solidFill>
                  <a:schemeClr val="bg1"/>
                </a:solidFill>
                <a:latin typeface="+mn-lt"/>
              </a:rPr>
            </a:br>
            <a:br>
              <a:rPr lang="es-MX" sz="700" dirty="0">
                <a:solidFill>
                  <a:schemeClr val="bg1"/>
                </a:solidFill>
                <a:latin typeface="+mn-lt"/>
              </a:rPr>
            </a:br>
            <a:r>
              <a:rPr lang="es-MX" sz="700" b="1" dirty="0">
                <a:solidFill>
                  <a:schemeClr val="bg1"/>
                </a:solidFill>
                <a:latin typeface="+mn-lt"/>
              </a:rPr>
              <a:t>3. UN PLAN DE ORIENTACIÓN Y FORMACIÓN PARA LAS NUEVAS COMPETENCIAS</a:t>
            </a:r>
            <a:br>
              <a:rPr lang="es-MX" sz="700" dirty="0">
                <a:solidFill>
                  <a:schemeClr val="bg1"/>
                </a:solidFill>
                <a:latin typeface="+mn-lt"/>
              </a:rPr>
            </a:br>
            <a:r>
              <a:rPr lang="es-MX" sz="700" dirty="0">
                <a:solidFill>
                  <a:schemeClr val="bg1"/>
                </a:solidFill>
                <a:latin typeface="+mn-lt"/>
              </a:rPr>
              <a:t>3.1 Las nuevas competencias </a:t>
            </a:r>
            <a:br>
              <a:rPr lang="es-MX" sz="700" dirty="0">
                <a:solidFill>
                  <a:schemeClr val="bg1"/>
                </a:solidFill>
                <a:latin typeface="+mn-lt"/>
              </a:rPr>
            </a:br>
            <a:r>
              <a:rPr lang="es-MX" sz="700" dirty="0">
                <a:solidFill>
                  <a:schemeClr val="bg1"/>
                </a:solidFill>
                <a:latin typeface="+mn-lt"/>
              </a:rPr>
              <a:t>   3.1.1 De los Directivos</a:t>
            </a:r>
            <a:br>
              <a:rPr lang="es-MX" sz="700" dirty="0">
                <a:solidFill>
                  <a:schemeClr val="bg1"/>
                </a:solidFill>
                <a:latin typeface="+mn-lt"/>
              </a:rPr>
            </a:br>
            <a:r>
              <a:rPr lang="es-MX" sz="700" dirty="0">
                <a:solidFill>
                  <a:schemeClr val="bg1"/>
                </a:solidFill>
                <a:latin typeface="+mn-lt"/>
              </a:rPr>
              <a:t>             Comunicación estratégica </a:t>
            </a:r>
            <a:br>
              <a:rPr lang="es-MX" sz="700" dirty="0">
                <a:solidFill>
                  <a:schemeClr val="bg1"/>
                </a:solidFill>
                <a:latin typeface="+mn-lt"/>
              </a:rPr>
            </a:br>
            <a:r>
              <a:rPr lang="es-MX" sz="700" dirty="0">
                <a:solidFill>
                  <a:schemeClr val="bg1"/>
                </a:solidFill>
                <a:latin typeface="+mn-lt"/>
              </a:rPr>
              <a:t>             Re determinación de objetivos </a:t>
            </a:r>
            <a:br>
              <a:rPr lang="es-MX" sz="700" dirty="0">
                <a:solidFill>
                  <a:schemeClr val="bg1"/>
                </a:solidFill>
                <a:latin typeface="+mn-lt"/>
              </a:rPr>
            </a:br>
            <a:r>
              <a:rPr lang="es-MX" sz="700" dirty="0">
                <a:solidFill>
                  <a:schemeClr val="bg1"/>
                </a:solidFill>
                <a:latin typeface="+mn-lt"/>
              </a:rPr>
              <a:t>             Resistencia al estrés</a:t>
            </a:r>
            <a:br>
              <a:rPr lang="es-MX" sz="700" dirty="0">
                <a:solidFill>
                  <a:schemeClr val="bg1"/>
                </a:solidFill>
                <a:latin typeface="+mn-lt"/>
              </a:rPr>
            </a:br>
            <a:r>
              <a:rPr lang="es-MX" sz="700" dirty="0">
                <a:solidFill>
                  <a:schemeClr val="bg1"/>
                </a:solidFill>
                <a:latin typeface="+mn-lt"/>
              </a:rPr>
              <a:t>             Habilidad para solucionar incidentes </a:t>
            </a:r>
            <a:br>
              <a:rPr lang="es-MX" sz="700" dirty="0">
                <a:solidFill>
                  <a:schemeClr val="bg1"/>
                </a:solidFill>
                <a:latin typeface="+mn-lt"/>
              </a:rPr>
            </a:br>
            <a:r>
              <a:rPr lang="es-MX" sz="700" dirty="0">
                <a:solidFill>
                  <a:schemeClr val="bg1"/>
                </a:solidFill>
                <a:latin typeface="+mn-lt"/>
              </a:rPr>
              <a:t>             Orientación al servicio </a:t>
            </a:r>
            <a:br>
              <a:rPr lang="es-MX" sz="700" dirty="0">
                <a:solidFill>
                  <a:schemeClr val="bg1"/>
                </a:solidFill>
                <a:latin typeface="+mn-lt"/>
              </a:rPr>
            </a:br>
            <a:r>
              <a:rPr lang="es-MX" sz="700" dirty="0">
                <a:solidFill>
                  <a:schemeClr val="bg1"/>
                </a:solidFill>
                <a:latin typeface="+mn-lt"/>
              </a:rPr>
              <a:t>   3.1.2 De los responsables de Recursos Humanos </a:t>
            </a:r>
            <a:br>
              <a:rPr lang="es-MX" sz="700" dirty="0">
                <a:solidFill>
                  <a:schemeClr val="bg1"/>
                </a:solidFill>
                <a:latin typeface="+mn-lt"/>
              </a:rPr>
            </a:br>
            <a:r>
              <a:rPr lang="es-MX" sz="700" dirty="0">
                <a:solidFill>
                  <a:schemeClr val="bg1"/>
                </a:solidFill>
                <a:latin typeface="+mn-lt"/>
              </a:rPr>
              <a:t>             Soluciones retributivas </a:t>
            </a:r>
            <a:br>
              <a:rPr lang="es-MX" sz="700" dirty="0">
                <a:solidFill>
                  <a:schemeClr val="bg1"/>
                </a:solidFill>
                <a:latin typeface="+mn-lt"/>
              </a:rPr>
            </a:br>
            <a:r>
              <a:rPr lang="es-MX" sz="700" dirty="0">
                <a:solidFill>
                  <a:schemeClr val="bg1"/>
                </a:solidFill>
                <a:latin typeface="+mn-lt"/>
              </a:rPr>
              <a:t>             Sentido de urgencia</a:t>
            </a:r>
            <a:br>
              <a:rPr lang="es-MX" sz="700" dirty="0">
                <a:solidFill>
                  <a:schemeClr val="bg1"/>
                </a:solidFill>
                <a:latin typeface="+mn-lt"/>
              </a:rPr>
            </a:br>
            <a:r>
              <a:rPr lang="es-MX" sz="700" dirty="0">
                <a:solidFill>
                  <a:schemeClr val="bg1"/>
                </a:solidFill>
                <a:latin typeface="+mn-lt"/>
              </a:rPr>
              <a:t>             Conciencia organizacional</a:t>
            </a:r>
            <a:br>
              <a:rPr lang="es-MX" sz="700" dirty="0">
                <a:solidFill>
                  <a:schemeClr val="bg1"/>
                </a:solidFill>
                <a:latin typeface="+mn-lt"/>
              </a:rPr>
            </a:br>
            <a:r>
              <a:rPr lang="es-MX" sz="700" dirty="0">
                <a:solidFill>
                  <a:schemeClr val="bg1"/>
                </a:solidFill>
                <a:latin typeface="+mn-lt"/>
              </a:rPr>
              <a:t>             Administración del cambio</a:t>
            </a:r>
            <a:br>
              <a:rPr lang="es-MX" sz="700" dirty="0">
                <a:solidFill>
                  <a:schemeClr val="bg1"/>
                </a:solidFill>
                <a:latin typeface="+mn-lt"/>
              </a:rPr>
            </a:br>
            <a:r>
              <a:rPr lang="es-MX" sz="700" dirty="0">
                <a:solidFill>
                  <a:schemeClr val="bg1"/>
                </a:solidFill>
                <a:latin typeface="+mn-lt"/>
              </a:rPr>
              <a:t>             Adaptación al entorno</a:t>
            </a:r>
            <a:br>
              <a:rPr lang="es-MX" sz="700" dirty="0">
                <a:solidFill>
                  <a:schemeClr val="bg1"/>
                </a:solidFill>
                <a:latin typeface="+mn-lt"/>
              </a:rPr>
            </a:br>
            <a:r>
              <a:rPr lang="es-MX" sz="700" dirty="0">
                <a:solidFill>
                  <a:schemeClr val="bg1"/>
                </a:solidFill>
                <a:latin typeface="+mn-lt"/>
              </a:rPr>
              <a:t>             Actuar sin precedentes</a:t>
            </a:r>
            <a:br>
              <a:rPr lang="es-MX" sz="700" dirty="0">
                <a:solidFill>
                  <a:schemeClr val="bg1"/>
                </a:solidFill>
                <a:latin typeface="+mn-lt"/>
              </a:rPr>
            </a:br>
            <a:r>
              <a:rPr lang="es-MX" sz="700" dirty="0">
                <a:solidFill>
                  <a:schemeClr val="bg1"/>
                </a:solidFill>
                <a:latin typeface="+mn-lt"/>
              </a:rPr>
              <a:t>             Fomentar entornos colaborativos</a:t>
            </a:r>
            <a:br>
              <a:rPr lang="es-MX" sz="700" dirty="0">
                <a:solidFill>
                  <a:schemeClr val="bg1"/>
                </a:solidFill>
                <a:latin typeface="+mn-lt"/>
              </a:rPr>
            </a:br>
            <a:r>
              <a:rPr lang="es-MX" sz="700" dirty="0">
                <a:solidFill>
                  <a:schemeClr val="bg1"/>
                </a:solidFill>
                <a:latin typeface="+mn-lt"/>
              </a:rPr>
              <a:t>             Aprovechamiento de personal geográficamente distinto</a:t>
            </a:r>
            <a:br>
              <a:rPr lang="es-MX" sz="700" dirty="0">
                <a:solidFill>
                  <a:schemeClr val="bg1"/>
                </a:solidFill>
                <a:latin typeface="+mn-lt"/>
              </a:rPr>
            </a:br>
            <a:r>
              <a:rPr lang="es-MX" sz="700" dirty="0">
                <a:solidFill>
                  <a:schemeClr val="bg1"/>
                </a:solidFill>
                <a:latin typeface="+mn-lt"/>
              </a:rPr>
              <a:t>             Empleabilidad </a:t>
            </a:r>
            <a:br>
              <a:rPr lang="es-MX" sz="700" dirty="0">
                <a:solidFill>
                  <a:schemeClr val="bg1"/>
                </a:solidFill>
                <a:latin typeface="+mn-lt"/>
              </a:rPr>
            </a:br>
            <a:r>
              <a:rPr lang="es-MX" sz="700" dirty="0">
                <a:solidFill>
                  <a:schemeClr val="bg1"/>
                </a:solidFill>
                <a:latin typeface="+mn-lt"/>
              </a:rPr>
              <a:t>   3.1.3 De los líderes</a:t>
            </a:r>
            <a:br>
              <a:rPr lang="es-MX" sz="700" dirty="0">
                <a:solidFill>
                  <a:schemeClr val="bg1"/>
                </a:solidFill>
                <a:latin typeface="+mn-lt"/>
              </a:rPr>
            </a:br>
            <a:r>
              <a:rPr lang="es-MX" sz="700" dirty="0">
                <a:solidFill>
                  <a:schemeClr val="bg1"/>
                </a:solidFill>
                <a:latin typeface="+mn-lt"/>
              </a:rPr>
              <a:t>             Gestión de equipos autodirigidos y de teletrabajo </a:t>
            </a:r>
            <a:br>
              <a:rPr lang="es-MX" sz="700" dirty="0">
                <a:solidFill>
                  <a:schemeClr val="bg1"/>
                </a:solidFill>
                <a:latin typeface="+mn-lt"/>
              </a:rPr>
            </a:br>
            <a:r>
              <a:rPr lang="es-MX" sz="700" dirty="0">
                <a:solidFill>
                  <a:schemeClr val="bg1"/>
                </a:solidFill>
                <a:latin typeface="+mn-lt"/>
              </a:rPr>
              <a:t>             Comunicación</a:t>
            </a:r>
            <a:br>
              <a:rPr lang="es-MX" sz="700" dirty="0">
                <a:solidFill>
                  <a:schemeClr val="bg1"/>
                </a:solidFill>
                <a:latin typeface="+mn-lt"/>
              </a:rPr>
            </a:br>
            <a:r>
              <a:rPr lang="es-MX" sz="700" dirty="0">
                <a:solidFill>
                  <a:schemeClr val="bg1"/>
                </a:solidFill>
                <a:latin typeface="+mn-lt"/>
              </a:rPr>
              <a:t>             Tecnologización</a:t>
            </a:r>
            <a:br>
              <a:rPr lang="es-MX" sz="700" dirty="0">
                <a:solidFill>
                  <a:schemeClr val="bg1"/>
                </a:solidFill>
                <a:latin typeface="+mn-lt"/>
              </a:rPr>
            </a:br>
            <a:r>
              <a:rPr lang="es-MX" sz="700" dirty="0">
                <a:solidFill>
                  <a:schemeClr val="bg1"/>
                </a:solidFill>
                <a:latin typeface="+mn-lt"/>
              </a:rPr>
              <a:t>             Webinars, Master mind,</a:t>
            </a:r>
            <a:br>
              <a:rPr lang="es-MX" sz="700" dirty="0">
                <a:solidFill>
                  <a:schemeClr val="bg1"/>
                </a:solidFill>
                <a:latin typeface="+mn-lt"/>
              </a:rPr>
            </a:br>
            <a:r>
              <a:rPr lang="es-MX" sz="700" dirty="0">
                <a:solidFill>
                  <a:schemeClr val="bg1"/>
                </a:solidFill>
                <a:latin typeface="+mn-lt"/>
              </a:rPr>
              <a:t>             Planeación, prioridad y organización de las actividades de trabajo y teletrabajo (Agendas, cronogramas, tareas, videos, resúmenes de actividades) </a:t>
            </a:r>
            <a:br>
              <a:rPr lang="es-MX" sz="700" dirty="0">
                <a:solidFill>
                  <a:schemeClr val="bg1"/>
                </a:solidFill>
                <a:latin typeface="+mn-lt"/>
              </a:rPr>
            </a:br>
            <a:r>
              <a:rPr lang="es-MX" sz="700" dirty="0">
                <a:solidFill>
                  <a:schemeClr val="bg1"/>
                </a:solidFill>
                <a:latin typeface="+mn-lt"/>
              </a:rPr>
              <a:t>             Nuevos esquemas de dirección (desde el frente no desde arriba)</a:t>
            </a:r>
            <a:br>
              <a:rPr lang="es-MX" sz="700" dirty="0">
                <a:solidFill>
                  <a:schemeClr val="bg1"/>
                </a:solidFill>
                <a:latin typeface="+mn-lt"/>
              </a:rPr>
            </a:br>
            <a:r>
              <a:rPr lang="es-MX" sz="700" dirty="0">
                <a:solidFill>
                  <a:schemeClr val="bg1"/>
                </a:solidFill>
                <a:latin typeface="+mn-lt"/>
              </a:rPr>
              <a:t>             Vincular los objetivos de la empresa con los de la persona Innovación en procesos </a:t>
            </a:r>
            <a:br>
              <a:rPr lang="es-MX" sz="700" dirty="0">
                <a:solidFill>
                  <a:schemeClr val="bg1"/>
                </a:solidFill>
                <a:latin typeface="+mn-lt"/>
              </a:rPr>
            </a:br>
            <a:r>
              <a:rPr lang="es-MX" sz="700" dirty="0">
                <a:solidFill>
                  <a:schemeClr val="bg1"/>
                </a:solidFill>
                <a:latin typeface="+mn-lt"/>
              </a:rPr>
              <a:t>   3.1.3 De los colaboradores Habilidades multitask </a:t>
            </a:r>
            <a:br>
              <a:rPr lang="es-MX" sz="700" dirty="0">
                <a:solidFill>
                  <a:schemeClr val="bg1"/>
                </a:solidFill>
                <a:latin typeface="+mn-lt"/>
              </a:rPr>
            </a:br>
            <a:r>
              <a:rPr lang="es-MX" sz="700" dirty="0">
                <a:solidFill>
                  <a:schemeClr val="bg1"/>
                </a:solidFill>
                <a:latin typeface="+mn-lt"/>
              </a:rPr>
              <a:t>             Espíritu colaborativo</a:t>
            </a:r>
            <a:br>
              <a:rPr lang="es-MX" sz="700" dirty="0">
                <a:solidFill>
                  <a:schemeClr val="bg1"/>
                </a:solidFill>
                <a:latin typeface="+mn-lt"/>
              </a:rPr>
            </a:br>
            <a:r>
              <a:rPr lang="es-MX" sz="700" dirty="0">
                <a:solidFill>
                  <a:schemeClr val="bg1"/>
                </a:solidFill>
                <a:latin typeface="+mn-lt"/>
              </a:rPr>
              <a:t>             Orientación al logro</a:t>
            </a:r>
            <a:br>
              <a:rPr lang="es-MX" sz="700" dirty="0">
                <a:solidFill>
                  <a:schemeClr val="bg1"/>
                </a:solidFill>
                <a:latin typeface="+mn-lt"/>
              </a:rPr>
            </a:br>
            <a:r>
              <a:rPr lang="es-MX" sz="700" dirty="0">
                <a:solidFill>
                  <a:schemeClr val="bg1"/>
                </a:solidFill>
                <a:latin typeface="+mn-lt"/>
              </a:rPr>
              <a:t>             Revisión de nuevos esquemas de remuneración y otros modelos no monetarios y no inmediatos</a:t>
            </a:r>
            <a:br>
              <a:rPr lang="es-MX" sz="700" dirty="0">
                <a:solidFill>
                  <a:schemeClr val="bg1"/>
                </a:solidFill>
                <a:latin typeface="+mn-lt"/>
              </a:rPr>
            </a:br>
            <a:r>
              <a:rPr lang="es-MX" sz="700" dirty="0">
                <a:solidFill>
                  <a:schemeClr val="bg1"/>
                </a:solidFill>
                <a:latin typeface="+mn-lt"/>
              </a:rPr>
              <a:t>             Amor al trabajo </a:t>
            </a:r>
            <a:br>
              <a:rPr lang="es-MX" sz="700" dirty="0">
                <a:solidFill>
                  <a:schemeClr val="bg1"/>
                </a:solidFill>
                <a:latin typeface="+mn-lt"/>
              </a:rPr>
            </a:br>
            <a:r>
              <a:rPr lang="es-MX" sz="700" dirty="0">
                <a:solidFill>
                  <a:schemeClr val="bg1"/>
                </a:solidFill>
                <a:latin typeface="+mn-lt"/>
              </a:rPr>
              <a:t>3.2 Identificación y retención del talento clave</a:t>
            </a:r>
            <a:br>
              <a:rPr lang="es-MX" sz="700" dirty="0">
                <a:solidFill>
                  <a:schemeClr val="bg1"/>
                </a:solidFill>
                <a:latin typeface="+mn-lt"/>
              </a:rPr>
            </a:br>
            <a:r>
              <a:rPr lang="es-MX" sz="700" dirty="0">
                <a:solidFill>
                  <a:schemeClr val="bg1"/>
                </a:solidFill>
                <a:latin typeface="+mn-lt"/>
              </a:rPr>
              <a:t>3.3 Técnicas prácticas y eficientes para la selección de personal </a:t>
            </a:r>
            <a:br>
              <a:rPr lang="es-MX" sz="700" dirty="0">
                <a:solidFill>
                  <a:schemeClr val="bg1"/>
                </a:solidFill>
                <a:latin typeface="+mn-lt"/>
              </a:rPr>
            </a:br>
            <a:r>
              <a:rPr lang="es-MX" sz="700" dirty="0">
                <a:solidFill>
                  <a:schemeClr val="bg1"/>
                </a:solidFill>
                <a:latin typeface="+mn-lt"/>
              </a:rPr>
              <a:t>3.4 Programas de reconocimiento</a:t>
            </a:r>
            <a:br>
              <a:rPr lang="es-MX" sz="700" dirty="0">
                <a:solidFill>
                  <a:schemeClr val="bg1"/>
                </a:solidFill>
                <a:latin typeface="+mn-lt"/>
              </a:rPr>
            </a:br>
            <a:r>
              <a:rPr lang="es-MX" sz="700" dirty="0">
                <a:solidFill>
                  <a:schemeClr val="bg1"/>
                </a:solidFill>
                <a:latin typeface="+mn-lt"/>
              </a:rPr>
              <a:t>3.5 Evaluación del desempeño</a:t>
            </a: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7326" y="4929457"/>
            <a:ext cx="6915890" cy="1228455"/>
          </a:xfrm>
          <a:solidFill>
            <a:srgbClr val="1AC2C9"/>
          </a:solidFill>
        </p:spPr>
        <p:txBody>
          <a:bodyPr>
            <a:noAutofit/>
          </a:bodyPr>
          <a:lstStyle/>
          <a:p>
            <a:pPr algn="just"/>
            <a:r>
              <a:rPr lang="es-MX" sz="2000" b="1" dirty="0"/>
              <a:t>OBJETIVO: </a:t>
            </a:r>
            <a:r>
              <a:rPr lang="es-MX" sz="2000" dirty="0"/>
              <a:t>Este curso brindará, una visión clara de la urgencia de gestionar adecuadamente al personal en tiempos de crisis, así como las tendencias y las relaciones al interior de la organización para consolidarse como un activo estratégico. </a:t>
            </a:r>
          </a:p>
          <a:p>
            <a:pPr algn="just"/>
            <a:endParaRPr lang="es-MX" sz="2000" dirty="0"/>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461665"/>
          </a:xfrm>
          <a:prstGeom prst="rect">
            <a:avLst/>
          </a:prstGeom>
          <a:solidFill>
            <a:schemeClr val="tx1"/>
          </a:solidFill>
        </p:spPr>
        <p:txBody>
          <a:bodyPr wrap="square" rtlCol="0">
            <a:spAutoFit/>
          </a:bodyPr>
          <a:lstStyle/>
          <a:p>
            <a:pPr algn="ctr"/>
            <a:r>
              <a:rPr lang="es-MX" sz="2400" b="1" dirty="0">
                <a:solidFill>
                  <a:schemeClr val="bg1"/>
                </a:solidFill>
              </a:rPr>
              <a:t>GESTIÓN DE RRHH EN TIEMPO DE COVID 19</a:t>
            </a:r>
          </a:p>
        </p:txBody>
      </p:sp>
      <p:pic>
        <p:nvPicPr>
          <p:cNvPr id="6" name="Marcador de posición de imagen 5" descr="Imagen que contiene Logotipo&#10;&#10;Descripción generada automáticamente">
            <a:extLst>
              <a:ext uri="{FF2B5EF4-FFF2-40B4-BE49-F238E27FC236}">
                <a16:creationId xmlns:a16="http://schemas.microsoft.com/office/drawing/2014/main" id="{6A508B39-7A16-8240-A042-1CAA5A5253CB}"/>
              </a:ext>
            </a:extLst>
          </p:cNvPr>
          <p:cNvPicPr>
            <a:picLocks noGrp="1" noChangeAspect="1"/>
          </p:cNvPicPr>
          <p:nvPr>
            <p:ph type="pic" idx="1"/>
          </p:nvPr>
        </p:nvPicPr>
        <p:blipFill>
          <a:blip r:embed="rId2"/>
          <a:srcRect t="970" b="970"/>
          <a:stretch>
            <a:fillRect/>
          </a:stretch>
        </p:blipFill>
        <p:spPr>
          <a:xfrm>
            <a:off x="5076825" y="700088"/>
            <a:ext cx="6915150" cy="3860800"/>
          </a:xfrm>
        </p:spPr>
      </p:pic>
      <p:sp>
        <p:nvSpPr>
          <p:cNvPr id="14" name="CuadroTexto 13">
            <a:extLst>
              <a:ext uri="{FF2B5EF4-FFF2-40B4-BE49-F238E27FC236}">
                <a16:creationId xmlns:a16="http://schemas.microsoft.com/office/drawing/2014/main" id="{BCF51AF7-E2F8-CD4F-A63E-F31BC10B2061}"/>
              </a:ext>
            </a:extLst>
          </p:cNvPr>
          <p:cNvSpPr txBox="1"/>
          <p:nvPr/>
        </p:nvSpPr>
        <p:spPr>
          <a:xfrm>
            <a:off x="2799760" y="407402"/>
            <a:ext cx="1819374" cy="584775"/>
          </a:xfrm>
          <a:prstGeom prst="rect">
            <a:avLst/>
          </a:prstGeom>
          <a:noFill/>
        </p:spPr>
        <p:txBody>
          <a:bodyPr wrap="square" rtlCol="0">
            <a:spAutoFit/>
          </a:bodyPr>
          <a:lstStyle/>
          <a:p>
            <a:r>
              <a:rPr lang="es-MX" sz="3200" b="1" dirty="0">
                <a:solidFill>
                  <a:schemeClr val="bg1"/>
                </a:solidFill>
              </a:rPr>
              <a:t>TEMARIO</a:t>
            </a:r>
          </a:p>
        </p:txBody>
      </p:sp>
    </p:spTree>
    <p:extLst>
      <p:ext uri="{BB962C8B-B14F-4D97-AF65-F5344CB8AC3E}">
        <p14:creationId xmlns:p14="http://schemas.microsoft.com/office/powerpoint/2010/main" val="1054894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pPr lvl="0">
              <a:lnSpc>
                <a:spcPct val="150000"/>
              </a:lnSpc>
            </a:pP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3600" b="1" dirty="0">
                <a:solidFill>
                  <a:schemeClr val="bg1"/>
                </a:solidFill>
                <a:latin typeface="+mn-lt"/>
              </a:rPr>
              <a:t>TEMARIO</a:t>
            </a:r>
            <a:br>
              <a:rPr lang="es-MX" sz="1000" b="1" dirty="0">
                <a:solidFill>
                  <a:schemeClr val="bg1"/>
                </a:solidFill>
                <a:latin typeface="+mn-lt"/>
              </a:rPr>
            </a:br>
            <a:r>
              <a:rPr lang="es-MX" sz="2000" dirty="0">
                <a:solidFill>
                  <a:schemeClr val="bg1"/>
                </a:solidFill>
              </a:rPr>
              <a:t>✦ </a:t>
            </a:r>
            <a:r>
              <a:rPr lang="es-MX" sz="2000" dirty="0">
                <a:solidFill>
                  <a:schemeClr val="bg1"/>
                </a:solidFill>
                <a:latin typeface="+mn-lt"/>
              </a:rPr>
              <a:t>Características de calidad de los proyectos</a:t>
            </a:r>
            <a:br>
              <a:rPr lang="es-MX" sz="2000" dirty="0">
                <a:solidFill>
                  <a:schemeClr val="bg1"/>
                </a:solidFill>
                <a:latin typeface="+mn-lt"/>
              </a:rPr>
            </a:br>
            <a:r>
              <a:rPr lang="es-MX" sz="2000" dirty="0">
                <a:solidFill>
                  <a:schemeClr val="bg1"/>
                </a:solidFill>
              </a:rPr>
              <a:t>✦ </a:t>
            </a:r>
            <a:r>
              <a:rPr lang="es-MX" sz="2000" dirty="0">
                <a:solidFill>
                  <a:schemeClr val="bg1"/>
                </a:solidFill>
                <a:latin typeface="+mn-lt"/>
              </a:rPr>
              <a:t>La esencia de administración de proyectos</a:t>
            </a:r>
            <a:br>
              <a:rPr lang="es-MX" sz="2000" dirty="0">
                <a:solidFill>
                  <a:schemeClr val="bg1"/>
                </a:solidFill>
                <a:latin typeface="+mn-lt"/>
              </a:rPr>
            </a:br>
            <a:r>
              <a:rPr lang="es-MX" sz="2000" dirty="0">
                <a:solidFill>
                  <a:schemeClr val="bg1"/>
                </a:solidFill>
              </a:rPr>
              <a:t>✦ </a:t>
            </a:r>
            <a:r>
              <a:rPr lang="es-MX" sz="2000" dirty="0">
                <a:solidFill>
                  <a:schemeClr val="bg1"/>
                </a:solidFill>
                <a:latin typeface="+mn-lt"/>
              </a:rPr>
              <a:t>Ciclo de vida de un proyecto</a:t>
            </a:r>
            <a:br>
              <a:rPr lang="es-MX" sz="2000" dirty="0">
                <a:solidFill>
                  <a:schemeClr val="bg1"/>
                </a:solidFill>
                <a:latin typeface="+mn-lt"/>
              </a:rPr>
            </a:br>
            <a:r>
              <a:rPr lang="es-MX" sz="2000" dirty="0">
                <a:solidFill>
                  <a:schemeClr val="bg1"/>
                </a:solidFill>
              </a:rPr>
              <a:t>✦ </a:t>
            </a:r>
            <a:r>
              <a:rPr lang="es-MX" sz="2000" dirty="0">
                <a:solidFill>
                  <a:schemeClr val="bg1"/>
                </a:solidFill>
                <a:latin typeface="+mn-lt"/>
              </a:rPr>
              <a:t>Proceso de la administración de proyectos</a:t>
            </a:r>
            <a:br>
              <a:rPr lang="es-MX" sz="2000" dirty="0">
                <a:solidFill>
                  <a:schemeClr val="bg1"/>
                </a:solidFill>
                <a:latin typeface="+mn-lt"/>
              </a:rPr>
            </a:br>
            <a:r>
              <a:rPr lang="es-MX" sz="2000" dirty="0">
                <a:solidFill>
                  <a:schemeClr val="bg1"/>
                </a:solidFill>
              </a:rPr>
              <a:t>✦ </a:t>
            </a:r>
            <a:r>
              <a:rPr lang="es-MX" sz="2000" dirty="0">
                <a:solidFill>
                  <a:schemeClr val="bg1"/>
                </a:solidFill>
                <a:latin typeface="+mn-lt"/>
              </a:rPr>
              <a:t>Personal involucrado en el proyecto</a:t>
            </a:r>
            <a:br>
              <a:rPr lang="es-MX" sz="2000" dirty="0">
                <a:solidFill>
                  <a:schemeClr val="bg1"/>
                </a:solidFill>
                <a:latin typeface="+mn-lt"/>
              </a:rPr>
            </a:br>
            <a:r>
              <a:rPr lang="es-MX" sz="2000" dirty="0">
                <a:solidFill>
                  <a:schemeClr val="bg1"/>
                </a:solidFill>
              </a:rPr>
              <a:t>✦ </a:t>
            </a:r>
            <a:r>
              <a:rPr lang="es-MX" sz="2000" dirty="0">
                <a:solidFill>
                  <a:schemeClr val="bg1"/>
                </a:solidFill>
                <a:latin typeface="+mn-lt"/>
              </a:rPr>
              <a:t>Cuerpo del conocimiento</a:t>
            </a:r>
            <a:br>
              <a:rPr lang="es-MX" sz="2000" dirty="0">
                <a:solidFill>
                  <a:schemeClr val="bg1"/>
                </a:solidFill>
                <a:latin typeface="+mn-lt"/>
              </a:rPr>
            </a:br>
            <a:r>
              <a:rPr lang="es-MX" sz="2000" dirty="0">
                <a:solidFill>
                  <a:schemeClr val="bg1"/>
                </a:solidFill>
              </a:rPr>
              <a:t>✦ </a:t>
            </a:r>
            <a:r>
              <a:rPr lang="es-MX" sz="2000" dirty="0">
                <a:solidFill>
                  <a:schemeClr val="bg1"/>
                </a:solidFill>
                <a:latin typeface="+mn-lt"/>
              </a:rPr>
              <a:t>Elementos para la gestión de proyectos</a:t>
            </a:r>
            <a:br>
              <a:rPr lang="es-MX" sz="2000" dirty="0">
                <a:solidFill>
                  <a:schemeClr val="bg1"/>
                </a:solidFill>
                <a:latin typeface="+mn-lt"/>
              </a:rPr>
            </a:br>
            <a:r>
              <a:rPr lang="es-MX" sz="2000" dirty="0">
                <a:solidFill>
                  <a:schemeClr val="bg1"/>
                </a:solidFill>
              </a:rPr>
              <a:t>✦ </a:t>
            </a:r>
            <a:r>
              <a:rPr lang="es-MX" sz="2000" dirty="0">
                <a:solidFill>
                  <a:schemeClr val="bg1"/>
                </a:solidFill>
                <a:latin typeface="+mn-lt"/>
              </a:rPr>
              <a:t>Caso para la elaboración de un proyecto</a:t>
            </a: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7326" y="4929457"/>
            <a:ext cx="6915890" cy="1690004"/>
          </a:xfrm>
          <a:solidFill>
            <a:srgbClr val="FF7E79"/>
          </a:solidFill>
        </p:spPr>
        <p:txBody>
          <a:bodyPr>
            <a:noAutofit/>
          </a:bodyPr>
          <a:lstStyle/>
          <a:p>
            <a:pPr algn="just"/>
            <a:r>
              <a:rPr lang="es-MX" sz="2400" b="1" dirty="0"/>
              <a:t>OBJETIVO: </a:t>
            </a:r>
            <a:r>
              <a:rPr lang="es-MX" sz="2000" dirty="0"/>
              <a:t>Aprender a realizar un proyecto en su totalidad, con un principio y fin, con limitaciones en tiempo, recursos y resultados deseados, bien planificado y orientado a alcanzar nuevos horizontes para la empresa. </a:t>
            </a:r>
          </a:p>
          <a:p>
            <a:pPr algn="just"/>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523220"/>
          </a:xfrm>
          <a:prstGeom prst="rect">
            <a:avLst/>
          </a:prstGeom>
          <a:solidFill>
            <a:schemeClr val="tx1"/>
          </a:solidFill>
        </p:spPr>
        <p:txBody>
          <a:bodyPr wrap="square" rtlCol="0">
            <a:spAutoFit/>
          </a:bodyPr>
          <a:lstStyle/>
          <a:p>
            <a:pPr algn="ctr"/>
            <a:r>
              <a:rPr lang="es-MX" sz="2800" b="1" dirty="0">
                <a:solidFill>
                  <a:schemeClr val="bg1"/>
                </a:solidFill>
              </a:rPr>
              <a:t>GESTIÓN DE PROYECTOS</a:t>
            </a:r>
          </a:p>
        </p:txBody>
      </p:sp>
      <p:pic>
        <p:nvPicPr>
          <p:cNvPr id="6" name="Marcador de posición de imagen 5" descr="Imagen que contiene Interfaz de usuario gráfica&#10;&#10;Descripción generada automáticamente">
            <a:extLst>
              <a:ext uri="{FF2B5EF4-FFF2-40B4-BE49-F238E27FC236}">
                <a16:creationId xmlns:a16="http://schemas.microsoft.com/office/drawing/2014/main" id="{1590C6A5-8ACE-4D44-BDAB-15AFDEFCF6AD}"/>
              </a:ext>
            </a:extLst>
          </p:cNvPr>
          <p:cNvPicPr>
            <a:picLocks noGrp="1" noChangeAspect="1"/>
          </p:cNvPicPr>
          <p:nvPr>
            <p:ph type="pic" idx="1"/>
          </p:nvPr>
        </p:nvPicPr>
        <p:blipFill rotWithShape="1">
          <a:blip r:embed="rId2"/>
          <a:srcRect l="26436"/>
          <a:stretch/>
        </p:blipFill>
        <p:spPr>
          <a:xfrm>
            <a:off x="5078066" y="730335"/>
            <a:ext cx="6915150" cy="3860800"/>
          </a:xfrm>
        </p:spPr>
      </p:pic>
    </p:spTree>
    <p:extLst>
      <p:ext uri="{BB962C8B-B14F-4D97-AF65-F5344CB8AC3E}">
        <p14:creationId xmlns:p14="http://schemas.microsoft.com/office/powerpoint/2010/main" val="12548821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pPr lvl="0">
              <a:lnSpc>
                <a:spcPct val="150000"/>
              </a:lnSpc>
            </a:pP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4000" b="1" dirty="0">
                <a:solidFill>
                  <a:schemeClr val="bg1"/>
                </a:solidFill>
                <a:latin typeface="+mn-lt"/>
              </a:rPr>
              <a:t>TEMARIO</a:t>
            </a:r>
            <a:br>
              <a:rPr lang="es-MX" sz="1000" b="1" dirty="0">
                <a:solidFill>
                  <a:schemeClr val="bg1"/>
                </a:solidFill>
                <a:latin typeface="+mn-lt"/>
              </a:rPr>
            </a:br>
            <a:br>
              <a:rPr lang="es-MX" sz="1000" b="1" dirty="0">
                <a:solidFill>
                  <a:schemeClr val="bg1"/>
                </a:solidFill>
                <a:latin typeface="+mn-lt"/>
              </a:rPr>
            </a:br>
            <a:r>
              <a:rPr lang="es-MX" sz="1800" dirty="0">
                <a:solidFill>
                  <a:schemeClr val="bg1"/>
                </a:solidFill>
              </a:rPr>
              <a:t>✦ </a:t>
            </a:r>
            <a:r>
              <a:rPr lang="es-MX" sz="1800" dirty="0">
                <a:solidFill>
                  <a:schemeClr val="bg1"/>
                </a:solidFill>
                <a:latin typeface="+mn-lt"/>
              </a:rPr>
              <a:t>La motivación basada en el logro</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El arte de encender las brazas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Generando un cambio organizacional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Establecer objetivos y compromisos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Construcción de un mapa de indicadores e iniciativas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Definiendo un plan de acción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Las conductas esenciales</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Del líder para conseguir resultados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Las claves para la ejecución </a:t>
            </a:r>
            <a:br>
              <a:rPr lang="es-MX" sz="1800" dirty="0">
                <a:solidFill>
                  <a:schemeClr val="bg1"/>
                </a:solidFill>
                <a:latin typeface="+mn-lt"/>
              </a:rPr>
            </a:br>
            <a:r>
              <a:rPr lang="es-MX" sz="1800" dirty="0">
                <a:solidFill>
                  <a:schemeClr val="bg1"/>
                </a:solidFill>
              </a:rPr>
              <a:t>✦ </a:t>
            </a:r>
            <a:r>
              <a:rPr lang="es-MX" sz="1800" dirty="0">
                <a:solidFill>
                  <a:schemeClr val="bg1"/>
                </a:solidFill>
                <a:latin typeface="+mn-lt"/>
              </a:rPr>
              <a:t>Midiendo resultados y generando nuevos retos </a:t>
            </a:r>
            <a:br>
              <a:rPr lang="es-MX" sz="500" dirty="0">
                <a:solidFill>
                  <a:schemeClr val="bg1"/>
                </a:solidFill>
              </a:rPr>
            </a:br>
            <a:br>
              <a:rPr lang="es-MX" sz="100" dirty="0">
                <a:solidFill>
                  <a:schemeClr val="bg1"/>
                </a:solidFill>
              </a:rPr>
            </a:br>
            <a:br>
              <a:rPr lang="es-MX" sz="600" dirty="0"/>
            </a:b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6825" y="4990463"/>
            <a:ext cx="6915890" cy="1363040"/>
          </a:xfrm>
          <a:solidFill>
            <a:srgbClr val="1AC2C9"/>
          </a:solidFill>
        </p:spPr>
        <p:txBody>
          <a:bodyPr>
            <a:noAutofit/>
          </a:bodyPr>
          <a:lstStyle/>
          <a:p>
            <a:pPr algn="just"/>
            <a:r>
              <a:rPr lang="es-MX" sz="2500" b="1" dirty="0"/>
              <a:t>OBJETIVO: </a:t>
            </a:r>
            <a:r>
              <a:rPr lang="es-MX" sz="2400" dirty="0"/>
              <a:t>Generamos un cambio y un enfoque fresco en los integrantes de la organización orientándola a conseguir nuevos retos. </a:t>
            </a:r>
          </a:p>
          <a:p>
            <a:pPr algn="just"/>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pic>
        <p:nvPicPr>
          <p:cNvPr id="11" name="Marcador de posición de imagen 10" descr="Imagen que contiene tabla, reloj, dibujo, cuarto&#10;&#10;Descripción generada automáticamente">
            <a:extLst>
              <a:ext uri="{FF2B5EF4-FFF2-40B4-BE49-F238E27FC236}">
                <a16:creationId xmlns:a16="http://schemas.microsoft.com/office/drawing/2014/main" id="{9E4B174A-D72D-7F41-A421-D6D3277B4139}"/>
              </a:ext>
            </a:extLst>
          </p:cNvPr>
          <p:cNvPicPr>
            <a:picLocks noGrp="1" noChangeAspect="1"/>
          </p:cNvPicPr>
          <p:nvPr>
            <p:ph type="pic" idx="1"/>
          </p:nvPr>
        </p:nvPicPr>
        <p:blipFill>
          <a:blip r:embed="rId2"/>
          <a:srcRect l="814" r="814"/>
          <a:stretch>
            <a:fillRect/>
          </a:stretch>
        </p:blipFill>
        <p:spPr>
          <a:xfrm>
            <a:off x="5076825" y="700088"/>
            <a:ext cx="6915150" cy="3860800"/>
          </a:xfrm>
        </p:spPr>
      </p:pic>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707886"/>
          </a:xfrm>
          <a:prstGeom prst="rect">
            <a:avLst/>
          </a:prstGeom>
          <a:solidFill>
            <a:schemeClr val="tx1"/>
          </a:solidFill>
        </p:spPr>
        <p:txBody>
          <a:bodyPr wrap="square" rtlCol="0">
            <a:spAutoFit/>
          </a:bodyPr>
          <a:lstStyle/>
          <a:p>
            <a:pPr algn="ctr"/>
            <a:r>
              <a:rPr lang="es-MX" sz="2000" b="1" dirty="0">
                <a:solidFill>
                  <a:schemeClr val="bg1"/>
                </a:solidFill>
              </a:rPr>
              <a:t>IMPORTANCIA CRUCIAL DEL ENFOQUE A RESULTADOS EN PANDEMIA. INTEGRACIÓN DE EQUIPOS DE TRABAJO</a:t>
            </a:r>
          </a:p>
        </p:txBody>
      </p:sp>
    </p:spTree>
    <p:extLst>
      <p:ext uri="{BB962C8B-B14F-4D97-AF65-F5344CB8AC3E}">
        <p14:creationId xmlns:p14="http://schemas.microsoft.com/office/powerpoint/2010/main" val="33211081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pPr lvl="0">
              <a:lnSpc>
                <a:spcPct val="100000"/>
              </a:lnSpc>
            </a:pP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3600" b="1" dirty="0">
                <a:solidFill>
                  <a:schemeClr val="bg1"/>
                </a:solidFill>
                <a:latin typeface="+mn-lt"/>
              </a:rPr>
              <a:t>TEMARIO</a:t>
            </a:r>
            <a:br>
              <a:rPr lang="es-MX" sz="1200" b="1" dirty="0">
                <a:solidFill>
                  <a:schemeClr val="bg1"/>
                </a:solidFill>
                <a:latin typeface="+mn-lt"/>
              </a:rPr>
            </a:br>
            <a:br>
              <a:rPr lang="es-MX" sz="1000" b="1" dirty="0">
                <a:solidFill>
                  <a:schemeClr val="bg1"/>
                </a:solidFill>
                <a:latin typeface="+mn-lt"/>
              </a:rPr>
            </a:br>
            <a:r>
              <a:rPr lang="es-MX" sz="1600" dirty="0">
                <a:solidFill>
                  <a:schemeClr val="bg1"/>
                </a:solidFill>
              </a:rPr>
              <a:t>✦ </a:t>
            </a:r>
            <a:r>
              <a:rPr lang="es-MX" sz="1600" dirty="0">
                <a:solidFill>
                  <a:schemeClr val="bg1"/>
                </a:solidFill>
                <a:latin typeface="+mn-lt"/>
              </a:rPr>
              <a:t>La decisión de ser líder. </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Autogestión para el fortalecimiento del liderazgo. </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Visión estratégica con sentido de urgencia. </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Competencias y comportamientos clave del liderazgo. </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La inteligencia emocional aplicada al liderazgo. </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La influencia moral y el arte de escuchar. </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¿Qué esperamos de un líder? </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Gestión de la diversidad cultural en la organización y el impacto en los resultados. </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El liderazgo en una sociedad digital integrando equipos ágiles y remotos</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Influencia e impacto de rasgos generacionales </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Liderazgo en la diversidad con perspectiva de género </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Escuchar, inspirar y desarrollar basados en coaching. </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El arte de la ejecución asertiva. </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Prevención y gestión de los factores de riesgo psicosocial. </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La mejora continua y la importancia de gestionar el conocimiento. </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Liderar la cultura de la felicidad en el trabajo.</a:t>
            </a:r>
            <a:br>
              <a:rPr lang="es-MX" sz="600" dirty="0"/>
            </a:b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7326" y="4929457"/>
            <a:ext cx="6915890" cy="1690004"/>
          </a:xfrm>
          <a:solidFill>
            <a:srgbClr val="FFFF00"/>
          </a:solidFill>
        </p:spPr>
        <p:txBody>
          <a:bodyPr>
            <a:noAutofit/>
          </a:bodyPr>
          <a:lstStyle/>
          <a:p>
            <a:pPr lvl="0" algn="just"/>
            <a:r>
              <a:rPr lang="es-MX" sz="2000" b="1" dirty="0"/>
              <a:t>OBJETIVO: </a:t>
            </a:r>
            <a:r>
              <a:rPr lang="es-MX" dirty="0"/>
              <a:t>Fortalecer las competencias y comportamientos relacionados al liderazgo, así como incentivar la implantación de una cultura de trabajo colaborativo e incluyente basada en valores y en mejora continua, propiciar el desarrollo de las personas a través de los principios de la psicología positiva y la gestión de la felicidad y arraigar una cultura trabajo orientada a óptimos resultados con la metodología de equipos ágiles, diversos en sitio y a distancia. </a:t>
            </a:r>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pic>
        <p:nvPicPr>
          <p:cNvPr id="11" name="Marcador de posición de imagen 10" descr="Patrón de fondo&#10;&#10;Descripción generada automáticamente">
            <a:extLst>
              <a:ext uri="{FF2B5EF4-FFF2-40B4-BE49-F238E27FC236}">
                <a16:creationId xmlns:a16="http://schemas.microsoft.com/office/drawing/2014/main" id="{1C0E3CAD-8103-2145-AAC6-2A527A1E85D2}"/>
              </a:ext>
            </a:extLst>
          </p:cNvPr>
          <p:cNvPicPr>
            <a:picLocks noGrp="1" noChangeAspect="1"/>
          </p:cNvPicPr>
          <p:nvPr>
            <p:ph type="pic" idx="1"/>
          </p:nvPr>
        </p:nvPicPr>
        <p:blipFill>
          <a:blip r:embed="rId2"/>
          <a:srcRect t="8388" b="8388"/>
          <a:stretch>
            <a:fillRect/>
          </a:stretch>
        </p:blipFill>
        <p:spPr>
          <a:xfrm>
            <a:off x="5076825" y="700088"/>
            <a:ext cx="6915150" cy="3860800"/>
          </a:xfrm>
        </p:spPr>
      </p:pic>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707886"/>
          </a:xfrm>
          <a:prstGeom prst="rect">
            <a:avLst/>
          </a:prstGeom>
          <a:solidFill>
            <a:schemeClr val="tx1"/>
          </a:solidFill>
        </p:spPr>
        <p:txBody>
          <a:bodyPr wrap="square" rtlCol="0">
            <a:spAutoFit/>
          </a:bodyPr>
          <a:lstStyle/>
          <a:p>
            <a:pPr algn="ctr"/>
            <a:r>
              <a:rPr lang="es-MX" sz="2000" b="1" dirty="0">
                <a:solidFill>
                  <a:schemeClr val="bg1"/>
                </a:solidFill>
              </a:rPr>
              <a:t>LIDERAZGO INCLUYENTE PARA INTEGRAR EQUIPOS DIVERSOS Y ÁGILES EN UN AMBIENTE PRESENCIAL Y REMOTO</a:t>
            </a:r>
          </a:p>
        </p:txBody>
      </p:sp>
    </p:spTree>
    <p:extLst>
      <p:ext uri="{BB962C8B-B14F-4D97-AF65-F5344CB8AC3E}">
        <p14:creationId xmlns:p14="http://schemas.microsoft.com/office/powerpoint/2010/main" val="15293063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pPr lvl="0">
              <a:lnSpc>
                <a:spcPct val="150000"/>
              </a:lnSpc>
            </a:pP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sz="3600" b="1" dirty="0">
                <a:solidFill>
                  <a:schemeClr val="bg1"/>
                </a:solidFill>
                <a:latin typeface="+mn-lt"/>
              </a:rPr>
              <a:t>TEMARIO</a:t>
            </a:r>
            <a:br>
              <a:rPr lang="es-MX" sz="1000" b="1" dirty="0">
                <a:solidFill>
                  <a:schemeClr val="bg1"/>
                </a:solidFill>
                <a:latin typeface="+mn-lt"/>
              </a:rPr>
            </a:br>
            <a:r>
              <a:rPr lang="es-MX" sz="1900" dirty="0">
                <a:solidFill>
                  <a:schemeClr val="bg1"/>
                </a:solidFill>
              </a:rPr>
              <a:t>✦ </a:t>
            </a:r>
            <a:r>
              <a:rPr lang="es-MX" sz="1900" dirty="0">
                <a:solidFill>
                  <a:schemeClr val="bg1"/>
                </a:solidFill>
                <a:latin typeface="+mn-lt"/>
              </a:rPr>
              <a:t>Elementos distintivos de la planeación </a:t>
            </a:r>
            <a:br>
              <a:rPr lang="es-MX" sz="1900" dirty="0">
                <a:solidFill>
                  <a:schemeClr val="bg1"/>
                </a:solidFill>
                <a:latin typeface="+mn-lt"/>
              </a:rPr>
            </a:br>
            <a:r>
              <a:rPr lang="es-MX" sz="1900" dirty="0">
                <a:solidFill>
                  <a:schemeClr val="bg1"/>
                </a:solidFill>
              </a:rPr>
              <a:t>✦ </a:t>
            </a:r>
            <a:r>
              <a:rPr lang="es-MX" sz="1900" dirty="0">
                <a:solidFill>
                  <a:schemeClr val="bg1"/>
                </a:solidFill>
                <a:latin typeface="+mn-lt"/>
              </a:rPr>
              <a:t>Análisis situacional </a:t>
            </a:r>
            <a:br>
              <a:rPr lang="es-MX" sz="1900" dirty="0">
                <a:solidFill>
                  <a:schemeClr val="bg1"/>
                </a:solidFill>
                <a:latin typeface="+mn-lt"/>
              </a:rPr>
            </a:br>
            <a:r>
              <a:rPr lang="es-MX" sz="1900" dirty="0">
                <a:solidFill>
                  <a:schemeClr val="bg1"/>
                </a:solidFill>
              </a:rPr>
              <a:t>✦ </a:t>
            </a:r>
            <a:r>
              <a:rPr lang="es-MX" sz="1900" dirty="0">
                <a:solidFill>
                  <a:schemeClr val="bg1"/>
                </a:solidFill>
                <a:latin typeface="+mn-lt"/>
              </a:rPr>
              <a:t>Evaluación de fuerzas internas y externas</a:t>
            </a:r>
            <a:br>
              <a:rPr lang="es-MX" sz="1900" dirty="0">
                <a:solidFill>
                  <a:schemeClr val="bg1"/>
                </a:solidFill>
                <a:latin typeface="+mn-lt"/>
              </a:rPr>
            </a:br>
            <a:r>
              <a:rPr lang="es-MX" sz="1900" dirty="0">
                <a:solidFill>
                  <a:schemeClr val="bg1"/>
                </a:solidFill>
              </a:rPr>
              <a:t>✦ </a:t>
            </a:r>
            <a:r>
              <a:rPr lang="es-MX" sz="1900" dirty="0">
                <a:solidFill>
                  <a:schemeClr val="bg1"/>
                </a:solidFill>
                <a:latin typeface="+mn-lt"/>
              </a:rPr>
              <a:t>Tipos de estrategia</a:t>
            </a:r>
            <a:br>
              <a:rPr lang="es-MX" sz="1900" dirty="0">
                <a:solidFill>
                  <a:schemeClr val="bg1"/>
                </a:solidFill>
                <a:latin typeface="+mn-lt"/>
              </a:rPr>
            </a:br>
            <a:r>
              <a:rPr lang="es-MX" sz="1900" dirty="0">
                <a:solidFill>
                  <a:schemeClr val="bg1"/>
                </a:solidFill>
              </a:rPr>
              <a:t>✦ </a:t>
            </a:r>
            <a:r>
              <a:rPr lang="es-MX" sz="1900" dirty="0">
                <a:solidFill>
                  <a:schemeClr val="bg1"/>
                </a:solidFill>
                <a:latin typeface="+mn-lt"/>
              </a:rPr>
              <a:t>Formulación de estrategias </a:t>
            </a:r>
            <a:br>
              <a:rPr lang="es-MX" sz="1900" dirty="0">
                <a:solidFill>
                  <a:schemeClr val="bg1"/>
                </a:solidFill>
                <a:latin typeface="+mn-lt"/>
              </a:rPr>
            </a:br>
            <a:r>
              <a:rPr lang="es-MX" sz="1900" dirty="0">
                <a:solidFill>
                  <a:schemeClr val="bg1"/>
                </a:solidFill>
              </a:rPr>
              <a:t>✦ </a:t>
            </a:r>
            <a:r>
              <a:rPr lang="es-MX" sz="1900" dirty="0">
                <a:solidFill>
                  <a:schemeClr val="bg1"/>
                </a:solidFill>
                <a:latin typeface="+mn-lt"/>
              </a:rPr>
              <a:t>Planeación de contingencias y alternativas estratégicas </a:t>
            </a:r>
            <a:br>
              <a:rPr lang="es-MX" sz="1900" dirty="0">
                <a:solidFill>
                  <a:schemeClr val="bg1"/>
                </a:solidFill>
                <a:latin typeface="+mn-lt"/>
              </a:rPr>
            </a:br>
            <a:r>
              <a:rPr lang="es-MX" sz="1900" dirty="0">
                <a:solidFill>
                  <a:schemeClr val="bg1"/>
                </a:solidFill>
              </a:rPr>
              <a:t>✦ </a:t>
            </a:r>
            <a:r>
              <a:rPr lang="es-MX" sz="1900" dirty="0">
                <a:solidFill>
                  <a:schemeClr val="bg1"/>
                </a:solidFill>
                <a:latin typeface="+mn-lt"/>
              </a:rPr>
              <a:t>Definición de objetivos estratégicos </a:t>
            </a:r>
            <a:br>
              <a:rPr lang="es-MX" sz="1900" dirty="0">
                <a:solidFill>
                  <a:schemeClr val="bg1"/>
                </a:solidFill>
                <a:latin typeface="+mn-lt"/>
              </a:rPr>
            </a:br>
            <a:r>
              <a:rPr lang="es-MX" sz="1900" dirty="0">
                <a:solidFill>
                  <a:schemeClr val="bg1"/>
                </a:solidFill>
              </a:rPr>
              <a:t>✦ </a:t>
            </a:r>
            <a:r>
              <a:rPr lang="es-MX" sz="1900" dirty="0">
                <a:solidFill>
                  <a:schemeClr val="bg1"/>
                </a:solidFill>
                <a:latin typeface="+mn-lt"/>
              </a:rPr>
              <a:t>Definición de mapa, indicadores e iniciativas</a:t>
            </a:r>
            <a:br>
              <a:rPr lang="es-MX" sz="1900" dirty="0">
                <a:solidFill>
                  <a:schemeClr val="bg1"/>
                </a:solidFill>
                <a:latin typeface="+mn-lt"/>
              </a:rPr>
            </a:br>
            <a:r>
              <a:rPr lang="es-MX" sz="1900" dirty="0">
                <a:solidFill>
                  <a:schemeClr val="bg1"/>
                </a:solidFill>
              </a:rPr>
              <a:t>✦ </a:t>
            </a:r>
            <a:r>
              <a:rPr lang="es-MX" sz="1900" dirty="0">
                <a:solidFill>
                  <a:schemeClr val="bg1"/>
                </a:solidFill>
                <a:latin typeface="+mn-lt"/>
              </a:rPr>
              <a:t>Definición de plan de acción </a:t>
            </a:r>
            <a:br>
              <a:rPr lang="es-MX" sz="1900" dirty="0">
                <a:solidFill>
                  <a:schemeClr val="bg1"/>
                </a:solidFill>
                <a:latin typeface="+mn-lt"/>
              </a:rPr>
            </a:br>
            <a:r>
              <a:rPr lang="es-MX" sz="1900" dirty="0">
                <a:solidFill>
                  <a:schemeClr val="bg1"/>
                </a:solidFill>
              </a:rPr>
              <a:t>✦ </a:t>
            </a:r>
            <a:r>
              <a:rPr lang="es-MX" sz="1900" dirty="0">
                <a:solidFill>
                  <a:schemeClr val="bg1"/>
                </a:solidFill>
                <a:latin typeface="+mn-lt"/>
              </a:rPr>
              <a:t>Implementación y seguimiento</a:t>
            </a:r>
            <a:br>
              <a:rPr lang="es-MX" sz="1900" dirty="0">
                <a:solidFill>
                  <a:schemeClr val="bg1"/>
                </a:solidFill>
                <a:latin typeface="+mn-lt"/>
              </a:rPr>
            </a:br>
            <a:endParaRPr lang="es-MX" sz="19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7326" y="4929457"/>
            <a:ext cx="6915890" cy="1690004"/>
          </a:xfrm>
          <a:solidFill>
            <a:srgbClr val="8AC2F5"/>
          </a:solidFill>
        </p:spPr>
        <p:txBody>
          <a:bodyPr>
            <a:noAutofit/>
          </a:bodyPr>
          <a:lstStyle/>
          <a:p>
            <a:pPr algn="just"/>
            <a:r>
              <a:rPr lang="es-MX" sz="2400" b="1" dirty="0"/>
              <a:t>OBJETIVO: </a:t>
            </a:r>
            <a:r>
              <a:rPr lang="es-MX" sz="2400" dirty="0"/>
              <a:t>Preparar a la organización para un fututo competitivo con un enfoque claro y conocimiento lógico de las posibles variables que se pueden enfrentar y así enfrentarlas.</a:t>
            </a:r>
          </a:p>
          <a:p>
            <a:pPr algn="just"/>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461665"/>
          </a:xfrm>
          <a:prstGeom prst="rect">
            <a:avLst/>
          </a:prstGeom>
          <a:solidFill>
            <a:schemeClr val="tx1"/>
          </a:solidFill>
        </p:spPr>
        <p:txBody>
          <a:bodyPr wrap="square" rtlCol="0">
            <a:spAutoFit/>
          </a:bodyPr>
          <a:lstStyle/>
          <a:p>
            <a:pPr algn="ctr"/>
            <a:r>
              <a:rPr lang="es-MX" sz="2400" b="1" dirty="0">
                <a:solidFill>
                  <a:schemeClr val="bg1"/>
                </a:solidFill>
              </a:rPr>
              <a:t>PLANEACIÓN Y ALINEACIÓN ESTRATÉGICA</a:t>
            </a:r>
          </a:p>
        </p:txBody>
      </p:sp>
      <p:pic>
        <p:nvPicPr>
          <p:cNvPr id="9" name="Marcador de posición de imagen 8" descr="Imagen que contiene Interfaz de usuario gráfica&#10;&#10;Descripción generada automáticamente">
            <a:extLst>
              <a:ext uri="{FF2B5EF4-FFF2-40B4-BE49-F238E27FC236}">
                <a16:creationId xmlns:a16="http://schemas.microsoft.com/office/drawing/2014/main" id="{56BBC529-4939-E642-822D-EC3D1AC9230E}"/>
              </a:ext>
            </a:extLst>
          </p:cNvPr>
          <p:cNvPicPr>
            <a:picLocks noGrp="1" noChangeAspect="1"/>
          </p:cNvPicPr>
          <p:nvPr>
            <p:ph type="pic" idx="1"/>
          </p:nvPr>
        </p:nvPicPr>
        <p:blipFill>
          <a:blip r:embed="rId2"/>
          <a:srcRect t="11435" b="11435"/>
          <a:stretch>
            <a:fillRect/>
          </a:stretch>
        </p:blipFill>
        <p:spPr>
          <a:xfrm>
            <a:off x="5076825" y="700088"/>
            <a:ext cx="6915150" cy="3860800"/>
          </a:xfrm>
        </p:spPr>
      </p:pic>
    </p:spTree>
    <p:extLst>
      <p:ext uri="{BB962C8B-B14F-4D97-AF65-F5344CB8AC3E}">
        <p14:creationId xmlns:p14="http://schemas.microsoft.com/office/powerpoint/2010/main" val="11811221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44614-169B-C746-967D-6766E7F9A5DB}"/>
              </a:ext>
            </a:extLst>
          </p:cNvPr>
          <p:cNvSpPr>
            <a:spLocks noGrp="1"/>
          </p:cNvSpPr>
          <p:nvPr>
            <p:ph type="title"/>
          </p:nvPr>
        </p:nvSpPr>
        <p:spPr>
          <a:xfrm>
            <a:off x="198784" y="238125"/>
            <a:ext cx="4573242" cy="6381336"/>
          </a:xfrm>
          <a:solidFill>
            <a:srgbClr val="941651"/>
          </a:solidFill>
        </p:spPr>
        <p:txBody>
          <a:bodyPr>
            <a:noAutofit/>
          </a:bodyPr>
          <a:lstStyle/>
          <a:p>
            <a:pPr lvl="0">
              <a:lnSpc>
                <a:spcPct val="150000"/>
              </a:lnSpc>
            </a:pP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br>
              <a:rPr lang="es-MX" sz="2800" b="1" dirty="0">
                <a:solidFill>
                  <a:schemeClr val="bg1"/>
                </a:solidFill>
                <a:latin typeface="+mn-lt"/>
              </a:rPr>
            </a:br>
            <a:r>
              <a:rPr lang="es-MX" b="1" dirty="0">
                <a:solidFill>
                  <a:schemeClr val="bg1"/>
                </a:solidFill>
                <a:latin typeface="+mn-lt"/>
              </a:rPr>
              <a:t>TEMARIO</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Qué es el servicio extraordinario, dimensiones y beneficios.</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Qué esperan los clientes y las razones por las que se pierde un cliente.</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Definición de estándares, promesas y procesos del servicio.</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Actitud y competencias requeridas para garantizar servicio prometido.</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El servicio como parte activa de la cultura organizacional.</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Indicadores del servicio.</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Definición de tu estrategia de servicios.</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Estrategias de rescate y salvavidas.</a:t>
            </a:r>
            <a:br>
              <a:rPr lang="es-MX" sz="1600" dirty="0">
                <a:solidFill>
                  <a:schemeClr val="bg1"/>
                </a:solidFill>
                <a:latin typeface="+mn-lt"/>
              </a:rPr>
            </a:br>
            <a:r>
              <a:rPr lang="es-MX" sz="1600" dirty="0">
                <a:solidFill>
                  <a:schemeClr val="bg1"/>
                </a:solidFill>
              </a:rPr>
              <a:t>✦ </a:t>
            </a:r>
            <a:r>
              <a:rPr lang="es-MX" sz="1600" dirty="0">
                <a:solidFill>
                  <a:schemeClr val="bg1"/>
                </a:solidFill>
                <a:latin typeface="+mn-lt"/>
              </a:rPr>
              <a:t>Acciones de seguimiento y retención de clientes.</a:t>
            </a:r>
            <a:br>
              <a:rPr lang="es-MX" sz="1600" dirty="0">
                <a:solidFill>
                  <a:schemeClr val="bg1"/>
                </a:solidFill>
                <a:latin typeface="+mn-lt"/>
              </a:rPr>
            </a:br>
            <a:br>
              <a:rPr lang="es-MX" sz="600" dirty="0"/>
            </a:br>
            <a:endParaRPr lang="es-MX" sz="600" dirty="0"/>
          </a:p>
        </p:txBody>
      </p:sp>
      <p:sp>
        <p:nvSpPr>
          <p:cNvPr id="4" name="Marcador de texto 3">
            <a:extLst>
              <a:ext uri="{FF2B5EF4-FFF2-40B4-BE49-F238E27FC236}">
                <a16:creationId xmlns:a16="http://schemas.microsoft.com/office/drawing/2014/main" id="{637B4875-43B0-9042-8531-010F150C950C}"/>
              </a:ext>
            </a:extLst>
          </p:cNvPr>
          <p:cNvSpPr>
            <a:spLocks noGrp="1"/>
          </p:cNvSpPr>
          <p:nvPr>
            <p:ph type="body" sz="half" idx="2"/>
          </p:nvPr>
        </p:nvSpPr>
        <p:spPr>
          <a:xfrm>
            <a:off x="5077326" y="4929457"/>
            <a:ext cx="6915890" cy="1690004"/>
          </a:xfrm>
          <a:solidFill>
            <a:srgbClr val="FF7E79"/>
          </a:solidFill>
        </p:spPr>
        <p:txBody>
          <a:bodyPr>
            <a:noAutofit/>
          </a:bodyPr>
          <a:lstStyle/>
          <a:p>
            <a:pPr algn="just"/>
            <a:r>
              <a:rPr lang="es-MX" sz="2400" b="1" dirty="0"/>
              <a:t>OBJETIVO: </a:t>
            </a:r>
            <a:r>
              <a:rPr lang="es-MX" sz="2000" dirty="0"/>
              <a:t>Generar un cambio en la visión estratégica de la organización, basada en el servicio como diferenciador; involucrando a todo el personal en la decisión de tomar decisiones y acciones cotidianas a fin de generar experiencias positivas a favor de los clientes.</a:t>
            </a:r>
          </a:p>
          <a:p>
            <a:pPr algn="just"/>
            <a:endParaRPr lang="es-MX" sz="2000" dirty="0">
              <a:solidFill>
                <a:schemeClr val="bg2">
                  <a:lumMod val="90000"/>
                </a:schemeClr>
              </a:solidFill>
            </a:endParaRPr>
          </a:p>
        </p:txBody>
      </p:sp>
      <p:sp>
        <p:nvSpPr>
          <p:cNvPr id="7" name="CuadroTexto 6">
            <a:extLst>
              <a:ext uri="{FF2B5EF4-FFF2-40B4-BE49-F238E27FC236}">
                <a16:creationId xmlns:a16="http://schemas.microsoft.com/office/drawing/2014/main" id="{9920C73F-0479-EC4D-A070-2C80A52BC8FD}"/>
              </a:ext>
            </a:extLst>
          </p:cNvPr>
          <p:cNvSpPr txBox="1"/>
          <p:nvPr/>
        </p:nvSpPr>
        <p:spPr>
          <a:xfrm>
            <a:off x="6056416" y="4560125"/>
            <a:ext cx="184731" cy="369332"/>
          </a:xfrm>
          <a:prstGeom prst="rect">
            <a:avLst/>
          </a:prstGeom>
          <a:noFill/>
        </p:spPr>
        <p:txBody>
          <a:bodyPr wrap="none" rtlCol="0">
            <a:spAutoFit/>
          </a:bodyPr>
          <a:lstStyle/>
          <a:p>
            <a:endParaRPr lang="es-MX" dirty="0"/>
          </a:p>
        </p:txBody>
      </p:sp>
      <p:pic>
        <p:nvPicPr>
          <p:cNvPr id="6" name="Marcador de posición de imagen 5" descr="Forma, Flecha&#10;&#10;Descripción generada automáticamente">
            <a:extLst>
              <a:ext uri="{FF2B5EF4-FFF2-40B4-BE49-F238E27FC236}">
                <a16:creationId xmlns:a16="http://schemas.microsoft.com/office/drawing/2014/main" id="{768FC05C-01CF-9945-A8DA-C05CD61BD3AF}"/>
              </a:ext>
            </a:extLst>
          </p:cNvPr>
          <p:cNvPicPr>
            <a:picLocks noGrp="1" noChangeAspect="1"/>
          </p:cNvPicPr>
          <p:nvPr>
            <p:ph type="pic" idx="1"/>
          </p:nvPr>
        </p:nvPicPr>
        <p:blipFill>
          <a:blip r:embed="rId2"/>
          <a:srcRect t="11722" b="11722"/>
          <a:stretch>
            <a:fillRect/>
          </a:stretch>
        </p:blipFill>
        <p:spPr>
          <a:xfrm>
            <a:off x="5076825" y="700088"/>
            <a:ext cx="6915150" cy="3860800"/>
          </a:xfrm>
        </p:spPr>
      </p:pic>
      <p:sp>
        <p:nvSpPr>
          <p:cNvPr id="26" name="CuadroTexto 25">
            <a:extLst>
              <a:ext uri="{FF2B5EF4-FFF2-40B4-BE49-F238E27FC236}">
                <a16:creationId xmlns:a16="http://schemas.microsoft.com/office/drawing/2014/main" id="{30E20ADA-FD94-0C46-9EAE-D612B8899DEA}"/>
              </a:ext>
            </a:extLst>
          </p:cNvPr>
          <p:cNvSpPr txBox="1"/>
          <p:nvPr/>
        </p:nvSpPr>
        <p:spPr>
          <a:xfrm>
            <a:off x="5076825" y="238125"/>
            <a:ext cx="6916391" cy="830997"/>
          </a:xfrm>
          <a:prstGeom prst="rect">
            <a:avLst/>
          </a:prstGeom>
          <a:solidFill>
            <a:schemeClr val="tx1"/>
          </a:solidFill>
        </p:spPr>
        <p:txBody>
          <a:bodyPr wrap="square" rtlCol="0">
            <a:spAutoFit/>
          </a:bodyPr>
          <a:lstStyle/>
          <a:p>
            <a:pPr algn="ctr"/>
            <a:r>
              <a:rPr lang="es-MX" sz="2400" b="1" dirty="0">
                <a:solidFill>
                  <a:schemeClr val="bg1"/>
                </a:solidFill>
              </a:rPr>
              <a:t>SERVICIO EXTRAORDINARIO (LA DIFERENCIA ENTRE TENER Y NO TENER CLIENTES)</a:t>
            </a:r>
          </a:p>
        </p:txBody>
      </p:sp>
    </p:spTree>
    <p:extLst>
      <p:ext uri="{BB962C8B-B14F-4D97-AF65-F5344CB8AC3E}">
        <p14:creationId xmlns:p14="http://schemas.microsoft.com/office/powerpoint/2010/main" val="110917036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4105</TotalTime>
  <Words>6293</Words>
  <Application>Microsoft Macintosh PowerPoint</Application>
  <PresentationFormat>Panorámica</PresentationFormat>
  <Paragraphs>142</Paragraphs>
  <Slides>30</Slides>
  <Notes>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30</vt:i4>
      </vt:variant>
    </vt:vector>
  </HeadingPairs>
  <TitlesOfParts>
    <vt:vector size="35" baseType="lpstr">
      <vt:lpstr>Arial</vt:lpstr>
      <vt:lpstr>Calibri</vt:lpstr>
      <vt:lpstr>Calibri Light</vt:lpstr>
      <vt:lpstr>Noteworthy Light</vt:lpstr>
      <vt:lpstr>Tema de Office</vt:lpstr>
      <vt:lpstr>Catálogo de cursos 2021</vt:lpstr>
      <vt:lpstr>Presentación de PowerPoint</vt:lpstr>
      <vt:lpstr>         TEMARIO  TEMA 1. COMUNICACIÓN ✦ La comunicación ✦ La comunicación en el mundo actual ✦ Cómo nos comunicamos actualmente ✦ Tipos de comunicación   TEMA 2. ASERTIVIDAD ✦ ¿Qué es la asertividad? ✦ Cuándo y cómo usar la asertividad ✦ ¿Soy asertivo? ✦ Tips sobre la Asertividad   TEMA 3. COMUNICACIÓN ASERTIVA ✦ Comunicación Asertiva ¿cuándo usarla? ✦ Reuniones de trabajo y asertividad ✦ Comunicándome asertivamente ✦ Tips de Comunicación Asertiva   TEMA 4. PERSONALIDADES EN LA COMUNICACIÓN ✦ Tipos de Personalidades ✦ Personalidad y Comunicación ✦ Test de Personalidad ✦ Tips para tu personalidad   TEMA 5. PERSONAS ASERTIVAS ✦ Las personas en mi familia y en mi trabajo ¿cómo son? ✦ Características de una persona asertiva ✦ ¿Cómo identificar a una persona asertiva? ✦ Tips para ser más Asertiv@    </vt:lpstr>
      <vt:lpstr>        TEMARIO  TEMA 1. EL CONFLICTO ✦ ¿Qué es el conflicto? ✦ ¿Cómo evitar el conflicto? ✦ Educar en y para el conflicto ✦ Tips para solucionar los conflictos  TEMA 2. RESOLUCIÓN CREATIVA DE CONFLICTOS ✦ Resolución de conflictos ✦ Creatividad ✦ Conflictos y creatividad ✦ Técnicas para solucionar conflictos de forma creativa   TEMA 3. EDUCAR PARA EL DIÁLOGO ✦ ¿Qué es el diálogo? ✦ Transformación del conflicto ✦ Transformación de conflictos mediante el diálogo ✦ Dialogando, llegando a acuerdos y resolviendo los conflictos   TEMA 4. CULTURA DE LA PAZ ✦ Cultura ✦ Paz ✦ Cultura de la paz ✦ Resolución pacífica de conflictos ✦ Resolución no violenta de conflictos ✦ Tips para promover una cultura de la paz   TEMA 5. CONSTRUYENDO UNA CULTURA DE LA PAZ ✦ Cómo sensibilizar sobre una cultura de la paz ✦ Cómo construir una cultura de la paz ✦ Cómo vivir una cultura de la paz ✦ Cómo practicar una cultura de la paz     </vt:lpstr>
      <vt:lpstr>         TEMARIO  LECCIÓN 1. CRISIS Y RESILENCIA ✦ Qué es la crisis? ✦ Manifestaciones de estrés en niños ✦ Trastornos de estrés post traumático ✦ Que es la resiliencia y el síndrome de indefensión adquirida ✦ Factores de la resiliencia en niños ✦ Preguntas y respuestas   LECCIÓN 2. HERRAMIENTAS PARA ENFRENTAR LA CRISIS Y DESARROLLAR LA RESILIENCIA ✦ 3 pasos para el desarrollo de la resiliencia ✦ Inteligencia emocional: ejercicios prácticos para hacer con los niños ✦ Pedagogía de emergencia  ✦ Validar y consolar  ✦ Preguntas y respuestas        </vt:lpstr>
      <vt:lpstr>         TEMARIO  Cada día se trabaja una emoción:   ✦ 1ra clase: ENOJO   ✦ 2da clase: TRISTEZA   ✦ 3ra clase: PREOCUPACIÓN   ✦ 4ta clase: CALMA   ✦ 5ta clase: MIEDO  </vt:lpstr>
      <vt:lpstr>         TEMARIO  ✦ Definiciones y conceptos fundamentales  ✦ Mapas ✦ Filtros o marcos de conducta ✦ Las cuatro etapas del aprendizaje  ✦ El seminario de tres minutos  ✦ Presuposiciones básicas ✦ Rapport o sintonía  ✦ Criterios de PNL ✦ Niveles neurológicos ✦ Creencias ✦ Metaprogramas PNL ✦ Técnica de anclaje ✦ Técnica de reencuadre   </vt:lpstr>
      <vt:lpstr>         TEMARIO   ✦ Definiciones y conceptos relacionados a la resiliencia. ✦ Vulnerabilidad y competencia. ✦ Los pilares de la resiliencia. ✦ Construcción o fortalecimiento de una personalidad resiliente. ✦ Fuentes interactivas de la resiliencia. ✦ La resiliencia y la salud mental y emocional. ✦ Conócete a través de la resiliencia. ✦ Desarrollo de un plan y compromiso personal resiliente.         </vt:lpstr>
      <vt:lpstr>     TEMARIO   ✦ Teoría del cambio en las organizaciones  ✦ La naturaleza del cambio ✦ ¿Cómo se origina el cambio? ✦ ¿Qué, porqué, y cómo cambian las organizaciones? ✦ Modelos del cambio ✦ Dinámicas del cambio ✦ Importancia de los agentes del cambio ✦ ¿Qué motiva al ser humano al cambio?                                      </vt:lpstr>
      <vt:lpstr>         TEMARIO ✦ Objetivo y campo de aplicación de la NOM-019-STPS-2011 ✦ Definiciones  ✦ Obligaciones del patrón ✦ Obligaciones de los trabajadores ✦ Constitución e integración de las comisiones de seguridad según la ✦ NOM-019-STPS-2011 ✦ Organización de las comisiones de seguridad según la NOM-019-STPS-2011 ✦ Funcionamiento de las comisiones de seguridad según la NOM-019-STPS-2011 ✦ Capacitación de las comisiones de seguridad según la NOM-019-STPS-2011 ✦ Objetivo y campo de aplicación de la NOM-030-STPS-2009 ✦ Definiciones ✦ Obligaciones del patrón ✦ Obligaciones de los trabajadores ✦ Funciones y actividades del responsable de seguridad y salud en el trabajo ✦ El diagnóstico integral de salud y seguridad en el trabajo ✦ Programas de Seguridad y salud y/ o relación de acciones preventivas y correctivas  </vt:lpstr>
      <vt:lpstr>         TEMARIO      ✦ Importancia, beneficios y riesgos de no cumplir.   ✦ 5 Principales RP´S, tomando en cuenta los derivados de la Pandemia.   ✦ Obligaciones Obrero – Patronales.   ✦ Aplicación de los instrumentos de medición.   ✦ Análisis e interpretación de Resultados.   ✦ Medidas de prevención y acciones de control, para abatir los efectos de los RP´S desde casa.   ✦ KIT de documentos a exhibir, ante la Autoridad laboral.      </vt:lpstr>
      <vt:lpstr>         TEMARIO   LECCIÓN 1. USO DE FUNCIONES ✦ Introducción ✦ Importancia de las funciones ✦ Categoría de funciones ✦ Estructura de una función ✦ Funciones básicas ✦ Desarrollo de un ejercicio práctico  LECCIÓN 2. DISEÑO Y FUNCIONES DE BASES DE DATOS  ✦ Conceptos básicos de una BD ✦ Diseño e implementación. ¿Cuáles son los criterios a considera en el diseño? ✦ Manejo de funciones. ✦ Consultas a una Base de Datos  LECCIÓN 3. CREACIÓN DE NOMBRES DE RANGOS ✦ Selección de un rango ✦ Crear un nombre de rango ✦ Uso de teclas de atajo ✦ Referencias a nombres de rangos  LECCIÓN 4. VALIDACIÓN DE DATOS ✦ Limitar el acceso de datos ✦ Validar datos introducidos ✦ Enviar mensajes de errores personalizados  LECCIÓN 5. OPERACIONES CON FECHAS ✦ Funciones básicas de fechas ✦ Manejo de alertas automatizadas para fechas futuras: vencimiento, pagos, etc. ✦ Generación de un ejemplo práctico       </vt:lpstr>
      <vt:lpstr>         TEMARIO  LECCIÓN 1. USO DE FUNCIONES ✦ Introducción ✦ Importancia de las funciones ✦ Categoría de funciones ✦ Estructura de una función ✦ Funciones básicas ✦ Desarrollo de un ejercicio práctico  LECCIÓN 2. DISEÑO DE UNA BASE DE DATOS  ✦ Conceptos básicos de una BD ✦ Diseño e implementación ✦ ¿Cuáles son los criterios para considerar en el diseño? ✦ Manejo de funciones ✦ Consultas a una Base de Datos a través de filtros  LECCIÓN 3. FUNCIONESAVANZADAS DE BASES DE DATOS  ✦ Recuperar datos a través de una condición ✦ Recuperar datos a través de varios criterios ✦ Crear nombres de rangos en las consultas  LECCIÓN 4. MANEJO DE SUBTOTALES ✦ Planteamiento general y consideraciones ✦ Consultar y agrupar por medio de un campo ✦ Uso de las funciones de agregado  LECCIÓN 5. ANALIZAR DATOS USANDO TABLAS DINÁMICAS Y GRÁFICOS DINÁMICOS  ✦ Crear un informe Tabla dinámica  ✦ Analizar datos usando Gráficos dinámicos  ✦ Construir Dashboards  ✦ Crear campos calculados  PRÁCTICA FINAL: ADMINISTRAR UN BASE DE DATOS CON DASHBOARD  ✦ Planteamiento inicial ✦ Restricciones/Requerimientos del problema ✦ Resolución paso a paso     </vt:lpstr>
      <vt:lpstr>         TEMARIO   LECCIÓN 1. DESCRIPCIÓN DEL ENTORNO DE MACROS EN EXCEL ✦ Características generales ✦ Definición de macros  LECCIÓN 2. MACROS GRABADAS ✦ Creación ✦ Modificación ✦ Ejecución ✦ Eliminación ✦ Asignación de métodos abreviados  LECCIÓN 3. CREACIÓN DE MACROS CON CÓDIGOS DE VBA ✦ Desplazamiento en una hoja de cálculo ✦ Selección de rangos fijos y variables ✦ Localización de celdas ✦ Cajas de entrada ✦ Cajas de mensaje  LECCIÓN 4. USO DE ESTRUCTURAS BÁSICAS ✦ If... Then... Else ✦ Select case ✦ Do while... Loop ✦ For... Next ✦ Formatear hojas de cálculo mediante Macros  ✦ Insertar texto  ✦ Formato de texto  ✦ Ordenar datos  ✦ Filtrar datos  ✦ Buscar información ✦ Práctica final: Control de un inventario ✦ Planteamiento inicial ✦ Restricciones/Requerimientos del problema ✦ Resolución paso a paso   </vt:lpstr>
      <vt:lpstr>          TEMARIO   1. REFORMA LABORAL 1.1. Reforma al artículo 123 Constitucional 1.2. Tribunales de Justicia Laboral etc…  2. NUEVAS FORMAS DE CONTRATRACIÓN EN MÉXICO 2.1. Relación Individual de Trabajo 2.2. Relación Colectiva de Trabajo 2.3. Diferencia entre subordinación y servicios profesionales 2.4. Asertiva forma de reclutamiento y selección de personal   3. CARGA DE LA PRUEBA 3.1. Disposiciones Generales 3.2. Causales que debe probar el patrón 3.3. Documentos necesarios en las pruebas   4. RESCISIÓN DE LA RELACION LABORAL 4.1. Causales de rescisión del trabajo sin responsabilidad para el patrón  4.2. Causales de rescisión del trabajo sin responsabilidad para el trabajador   5. DESPIDO 5.1 Nomenclatura del despido   6. LIQUIDACIÓN 6.1 Derecho a la liquidación 6.2 Componentes de la Liquidación   7. FINIQUITO 7.1 Pago de finiquito 7.2 Componentes del finiquito 7.3 Calculo del finiquito   8. RELACIONES DE TRABAJO  8.1 Vinculo Jurídico 8.2 Prestaciones legales 8.3 Prestaciones accesorias   9. EXPEDIENTE LABORAL 9.1 Como elaborarlo 9.2 Componentes legales  10. CONDICIONES GENERALES DE TRABAJO 10.1 Derechos 10.2 Obligaciones 10.3 Prohibiciones  Conclusiones grupales y Evaluación Final   </vt:lpstr>
      <vt:lpstr>            TEMARIO  1. ERA MODERNA LABORAL  2. SISTEMA LABORAL MEXICANO  3. PUNTOS SENSIBLES DE LA NUEVA REFORMA LABORAL  4. RELACIÓN LABORAL 4.1 Trabajo 4.2. Elementos de la relación laboral 4.3 Obligaciones de los patrones  4.4 Prohibiciones de los patrones 4.3 Obligaciones de los Trabajadores  4.4 Prohibiciones de los trabajadores 4.5 Sanas prácticas laborales   5. REFORMA SOBRE LA DISCRIMINACIÓN LABORAL 5.1 Elementos y conceptos 5.2 Denuncias 5.3 Reforma sobre el acoso laboral y prevención de mobbing  6. TIPOS DE CONTRATOS LABORALES 6.1 la nueva clausula de los contratos laborales 6.2 Beneficiario del trabajador 6.3 Que hacer en caso que no haya beneficiario   7. REGLAMENTO LABORAL 7.1 Condiciones Generales de Trabajo 7.2 Políticas internas laborales   8. OUTSOURCING 8.1. Elementos 8.2. Ventajas y desventajas   9. ACTAS ADMINISTRATIVAS LABORALES 9.1 Tipos y elementos 9.2 Simulador de Acta administrativa laboral (intervención de los participantes)   10. AUTORIDADES LABORALES 10.1 Pruebas  10.2 Documental 10.3 Confesional 10.4 Testimonial 10.5 Pericial 10.6 Presuncional 10.7 Instrumental de Actuaciones 10.8 Científicas   11. PROCESO Y PROCEDIMIENTO   12.- CONCLUSIONES GRUPALES </vt:lpstr>
      <vt:lpstr>     TEMARIO   1. FACTORES ECONÓMICOS, POLÍTICOSOCIALES, PSICOLÓGICOS Y POLÍTICOS  2. DEUDOR 2.1 Tipologías 2.2 Psicología del Deudor 2.3 Actitudes del deudor 2.4 deudores y negociación de pago   3. ANALISIS DEL PROBLEMA DE PAGO 3.1 Cartera Vencida 3.2 Opciones para cobrar   4. ESTRATEGIA DE COBRANZA 4.1 Análisis estructurado de cobranza telefónica 4.2 Análisis estructurado de cobranza personal   5. ORIENTACION Y COACHING 5.1 Estrategia 5.2 Cobradores 5.3 Gestores   6. COBRANZA EFECTIVA 6.1 Técnicas de negociación   7. JUICIO ORAL MERCANTIL 7.1 Proceso 7.2 Procedimiento  8. CONCLUSIONES GRUPALES Y EVALUACIÓN FINAL      </vt:lpstr>
      <vt:lpstr>         TEMARIO  TEMA1. NEGOCIACIÓN ✦ ¿Qué es la Negociación? ✦ ¿Qué es negociamos? ✦ ¿Cuándo negociamos? ✦ ¿Con quién y cómo negociamos? ✦ Principios básicos de Negociación   TEMA 2. TIPOS DE NEGOCIACIÓN ✦ ¿Cuántos tipos de negociación existen? ✦ Negociación Distributiva ✦ Negociación Integrativa ✦ ¿Con cuál de los dos tipos de Negociación te identificas?   TEMA 3. TEST DEL NEGOCIADOR ¿QUÉ TIPO DE NEGOCIADOR ERES? ✦ Aplicación y análisis del Pre-test del Negociador ✦ Tipos de Negociador ✦ El Negociador ideal ✦ Aplicación del Post-test del Negociador   TEMA 4. NEGOCIACIÓN DISTRIBUTIVA/ GANAR-PERDER ✦ Posiciones ✦ ¿Quién gana y quién pierde? ✦ Posiciones vs Intereses ✦ El cierre y el acuerdo ✦ Beneficios de la Negociación Distributiva   TEMA 5. NEGOCIACIÓN INTEGRATIVA/GANAR-GANAR ✦ Intereses ✦ ¿Quiénes ganan? ✦ Intereses vs Posiciones ✦ Beneficios de la Negociación Integrativa ✦ Tips para negociar de forma Integrativa  </vt:lpstr>
      <vt:lpstr>         TEMARIO  1. ALGUNOS CONCEPTOS PARA REVISAR 1.1 Impacto de la crisis en el Espacio – tiempo 1.2 Ejercicio personal para entender la arquitectura de tu día a día 1.3 ¡Muévete!, El cambio, la constante en nuestra vida 1.4 Los límites entre lo personal y lo laboral   2. COMPRENSIÓN Y DISEÑO ARQUITECTÓNICO DEL TIEMPO ENUN DÍA DE TRABAJO 2.1 La cronofágia los cronófagos y los viejos paradigmas 2.2 ¿Cómo dar un mejor diseño arquitectónico a tu día?Hay un tiempo para todo    2.2.1 Tiempo activo y tiempo inactivo    2.2.2 Reactividad, proactividad y obligaciones sin valor    2.2.3 Tiempo de concentración y aprendizaje    2.2.4 Tiempo de desconección    2.2.5 Tiempo de conexión con lo personal    2.2.6 Tiempo de control auditoria personal   3. RUTINAS PARA LA MEJORA CONTINUA  3.1 Ámbito personal    3.1.1 Establecimiento de nuevas rutinas, hábitos, creencias y actitudes,     3.1.2 Lo urgente y lo importante    3.1.3 Listas diarias y manejo de la agenda 3.2 Ámbito laboral    3.2.1 Actitud, motor para la satisfacción    3.2.2 Dirección    3.2.3 Organización    3.2.3 Acción    3.2.4 Principios para el adecuado manejo del mundo virtual: Reuniones, equipos, objetivos 3.3 Aplicaciones que ayudan en la administración de nuestras actividades     </vt:lpstr>
      <vt:lpstr>         TEMARIO  ✦ ¿Qué es inteligencia emocional?  ✦ Conociendo las emociones ✦ Decidir el uso de las emociones ✦ Cómo funciona nuestro cerebro ✦ Mapas y anclas ✦ Resignificación de creencias y reprogramación ✦ Importancia de un proyecto de vida ✦ Rapport, empatía y sintonía ✦ La escucha activa ✦ La comunicación inteligente y asertiva      </vt:lpstr>
      <vt:lpstr>         TEMARIO  ✦ Breve diagnóstico de la cultura organizacional  ✦ Ambiente propicio para la felicidad organizacional ✦ Buenas prácticas, mejores resultados  ✦ Liderando el cambio y modelando la cultura  ✦ Factores higiénicos y factores motivacionales  ✦ Creencias y equipo comprometido            </vt:lpstr>
      <vt:lpstr>         TEMARIO  1. FUNDAMENTOS DE LA INTELIGENCIA EMOCIONAL  ✦ ¿Qué es y que no es la Inteligencia Emocional?  ✦ Los hemisferios cerebrales, diferencias entre inteligencia racional e inteligencia emocional  ✦ Entonces, el cerebro emocional; ¿Cómo funciona?, ¿dónde se encuentra? y ¿cómo se gestan las emociones?  ✦ Componentes de la Inteligencia Emocional   2. FISIOLOGÍA Y MANIFESTACIÓN DE LAS EMOCIONES  ✦ 5 emociones básicas, donde todo da inicio…  ✦ Efecto de las emociones en el cuerpo, la mente y el comportamiento  ✦ ¿Qué son los vacíos, las huellas y las heridas emocionales?  ✦ Defensas emocionales que no me permiten relacionarme adecuadamente e impactan en la vida personal adulta y en el trabajo  ✦ ¿Cuáles son las mías y como cerrarlas?    3. UNA MIRADA A MI INTELIGENCIA EMOCIONAL  ✦ Consecuencias de la falta de inteligencia emocional en el trabajo  ✦ ¿Por qué fracasa la gente capaz?  ✦ Hábitos negativos que llevan al resentimiento, resistencia, miedo, odio, complejos y creencias preestablecidas, que provocan acciones y comportamientos negativos que me lastiman a mí y a los demás.  ✦ Test de inteligencia emocional. Mi coeficiente intelectual emocional.  ✦ Test de manejo de conflictos. Mi forma de resolverlos.   4. ¿CÓMO EVOLUCIONAR A UNA VIDA MÁS SANA A TRAVÉS DEL MANEJO DE NUESTRAS EMOCIONES?  ✦ ¿Cómo usar la Inteligencia Emocional a mi favor?  ✦ Auto reconocimiento y auto regulación  ✦ Juegos que la gente juega,  ✦ Reconocimiento de las emociones ajenas, Como lograr una sana interacción social: Métodos de solución y negociación de conflictos, Asertividad.  ✦ Enfrentar mi vida, mis responsabilidades y hacer una vida más sana  ✦ La importancia de establecer buenas relaciones    5. CÓMO ORIENTAR A SU EQUIPO DE TRABAJO PARA OBTENER RESULTADOS POSITIVOS SIN IMPORTAR EL ENTORNO  ✦ Síndrome de la cuarentena, ¿Qué es y cómo evitarlo?  ✦ Un plan de apoyo para ti y los empleados con conflictos emocionales que cualquier persona en tu organización puede poner en marcha  ✦ La información. Como apoyo para entender los cambios por los que pasa la empresa y reducir el estrés ¿Cómo hacerlo?  ✦ Una herramienta que te ayudara a medir y diagnosticar la afectación de tu equipo.  </vt:lpstr>
      <vt:lpstr>         TEMARIO  ✦ Bases de la motivación humana  ✦ Libertad vs control  ✦ Principios y premisas del empowerment ✦ El cambio planeado  ✦ El impacto cultural  ✦ El cambio planeado  ✦ El impacto cultural  ✦ Modelo de Robinson  ✦ Modelo de Blanchard ✦ Cambio sostenido       </vt:lpstr>
      <vt:lpstr>         TEMARIO  ✦ Comunicación efectiva  ✦ Ontología del lenguaje ✦ Fisiología del aprendizaje ✦ Principios de motivación  ✦ Dinámicas de grupo  ✦ Roles de los participantes  ✦ Contrato de aprendizaje ✦ Técnicas de control grupal ✦ Manejo de contingencias ✦ Talleres de microenseñanza     </vt:lpstr>
      <vt:lpstr>           1. UN MOMENTO DE OPORTUNIDADES  1.1. Tendencias mundiales 2020     1.1.1 Una nueva generación 1.2  Tipos     1.2.1  Secuelas laborales de una crisis sanitaria     1.2.2  Comité de crisis     1.2.3  Principales preguntas que RRHH debe plantear     1.2.4  Reinventarse. No es opción, sino la mejor alternativa  1.3.  Gestión del cambio     1.3.1  El nuevo papel del funcionario RRHH     1.3.2  Lineamientos técnicos específicos para la reapertura de actividades     1.3.3  Lineamientos técnicos de seguridad sanitaria   2. LÍNEAS Y PREVISIONES PARA LA GESTIÓN DE PERSONAL 2020  2.1. Gestión del cambio.  2.2 Factores de Riesgo psicosocial        Gestión de las emociones y la felicidad corporativa         Diseño y rediseño de puestos 2.3. Flexibilidad, nuevos esquemas de trabajo  2.4. Fortalecimiento del liderazgo  2.5.  Ruptura del presentismo y Teletrabajo ¿Quienes sí, por qué y cómo?   3. UN PLAN DE ORIENTACIÓN Y FORMACIÓN PARA LAS NUEVAS COMPETENCIAS 3.1 Las nuevas competencias     3.1.1 De los Directivos              Comunicación estratégica               Re determinación de objetivos               Resistencia al estrés              Habilidad para solucionar incidentes               Orientación al servicio     3.1.2 De los responsables de Recursos Humanos               Soluciones retributivas               Sentido de urgencia              Conciencia organizacional              Administración del cambio              Adaptación al entorno              Actuar sin precedentes              Fomentar entornos colaborativos              Aprovechamiento de personal geográficamente distinto              Empleabilidad     3.1.3 De los líderes              Gestión de equipos autodirigidos y de teletrabajo               Comunicación              Tecnologización              Webinars, Master mind,              Planeación, prioridad y organización de las actividades de trabajo y teletrabajo (Agendas, cronogramas, tareas, videos, resúmenes de actividades)               Nuevos esquemas de dirección (desde el frente no desde arriba)              Vincular los objetivos de la empresa con los de la persona Innovación en procesos     3.1.3 De los colaboradores Habilidades multitask               Espíritu colaborativo              Orientación al logro              Revisión de nuevos esquemas de remuneración y otros modelos no monetarios y no inmediatos              Amor al trabajo  3.2 Identificación y retención del talento clave 3.3 Técnicas prácticas y eficientes para la selección de personal  3.4 Programas de reconocimiento 3.5 Evaluación del desempeño</vt:lpstr>
      <vt:lpstr>         TEMARIO ✦ Características de calidad de los proyectos ✦ La esencia de administración de proyectos ✦ Ciclo de vida de un proyecto ✦ Proceso de la administración de proyectos ✦ Personal involucrado en el proyecto ✦ Cuerpo del conocimiento ✦ Elementos para la gestión de proyectos ✦ Caso para la elaboración de un proyecto</vt:lpstr>
      <vt:lpstr>         TEMARIO  ✦ La motivación basada en el logro ✦ El arte de encender las brazas  ✦ Generando un cambio organizacional  ✦ Establecer objetivos y compromisos  ✦ Construcción de un mapa de indicadores e iniciativas  ✦ Definiendo un plan de acción  ✦ Las conductas esenciales ✦ Del líder para conseguir resultados  ✦ Las claves para la ejecución  ✦ Midiendo resultados y generando nuevos retos    </vt:lpstr>
      <vt:lpstr>         TEMARIO  ✦ La decisión de ser líder.  ✦ Autogestión para el fortalecimiento del liderazgo.  ✦ Visión estratégica con sentido de urgencia.  ✦ Competencias y comportamientos clave del liderazgo.  ✦ La inteligencia emocional aplicada al liderazgo.  ✦ La influencia moral y el arte de escuchar.  ✦ ¿Qué esperamos de un líder?  ✦ Gestión de la diversidad cultural en la organización y el impacto en los resultados.  ✦ El liderazgo en una sociedad digital integrando equipos ágiles y remotos ✦ Influencia e impacto de rasgos generacionales  ✦ Liderazgo en la diversidad con perspectiva de género  ✦ Escuchar, inspirar y desarrollar basados en coaching.  ✦ El arte de la ejecución asertiva.  ✦ Prevención y gestión de los factores de riesgo psicosocial.  ✦ La mejora continua y la importancia de gestionar el conocimiento.  ✦ Liderar la cultura de la felicidad en el trabajo. </vt:lpstr>
      <vt:lpstr>         TEMARIO ✦ Elementos distintivos de la planeación  ✦ Análisis situacional  ✦ Evaluación de fuerzas internas y externas ✦ Tipos de estrategia ✦ Formulación de estrategias  ✦ Planeación de contingencias y alternativas estratégicas  ✦ Definición de objetivos estratégicos  ✦ Definición de mapa, indicadores e iniciativas ✦ Definición de plan de acción  ✦ Implementación y seguimiento </vt:lpstr>
      <vt:lpstr>         TEMARIO ✦ Qué es el servicio extraordinario, dimensiones y beneficios. ✦ Qué esperan los clientes y las razones por las que se pierde un cliente. ✦ Definición de estándares, promesas y procesos del servicio. ✦ Actitud y competencias requeridas para garantizar servicio prometido. ✦ El servicio como parte activa de la cultura organizacional. ✦ Indicadores del servicio. ✦ Definición de tu estrategia de servicios. ✦ Estrategias de rescate y salvavidas. ✦ Acciones de seguimiento y retención de clientes.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Catálogo de cursos 2020</dc:title>
  <dc:creator>Ana Jolly</dc:creator>
  <cp:lastModifiedBy>Ana Jolly</cp:lastModifiedBy>
  <cp:revision>11</cp:revision>
  <dcterms:created xsi:type="dcterms:W3CDTF">2020-09-28T02:14:53Z</dcterms:created>
  <dcterms:modified xsi:type="dcterms:W3CDTF">2021-04-06T00:13:42Z</dcterms:modified>
</cp:coreProperties>
</file>